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68" r:id="rId3"/>
    <p:sldId id="276" r:id="rId4"/>
    <p:sldId id="277" r:id="rId5"/>
    <p:sldId id="275" r:id="rId6"/>
    <p:sldId id="278" r:id="rId7"/>
    <p:sldId id="272" r:id="rId8"/>
    <p:sldId id="279" r:id="rId9"/>
    <p:sldId id="280" r:id="rId10"/>
    <p:sldId id="281" r:id="rId11"/>
    <p:sldId id="258" r:id="rId12"/>
    <p:sldId id="260" r:id="rId13"/>
    <p:sldId id="282" r:id="rId14"/>
    <p:sldId id="283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424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77D04FC0-2A3A-4495-A392-E534B3507B5E}"/>
    <pc:docChg chg="custSel replTag">
      <pc:chgData name="Danny Young" userId="cb0f4ce2-eb4f-479e-8e8f-3beb257e632f" providerId="ADAL" clId="{77D04FC0-2A3A-4495-A392-E534B3507B5E}" dt="2021-12-11T07:47:22.520" v="0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C76DA1-B776-4BF2-B28A-2CED507FBCC6}" type="datetimeFigureOut">
              <a:rPr lang="en-CA" smtClean="0"/>
              <a:pPr/>
              <a:t>2021-12-10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34ABE3-C5DD-4059-8579-9E08A3A2E49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186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4ABE3-C5DD-4059-8579-9E08A3A2E491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600713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34ABE3-C5DD-4059-8579-9E08A3A2E491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57480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4ABE3-C5DD-4059-8579-9E08A3A2E491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21855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34ABE3-C5DD-4059-8579-9E08A3A2E491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540640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34ABE3-C5DD-4059-8579-9E08A3A2E491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328279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34ABE3-C5DD-4059-8579-9E08A3A2E491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34626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34ABE3-C5DD-4059-8579-9E08A3A2E491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854233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34ABE3-C5DD-4059-8579-9E08A3A2E491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090465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34ABE3-C5DD-4059-8579-9E08A3A2E491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678063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331167F7-171A-4CC8-B3CD-E4669117C0F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AE956BAA-255E-4F81-8C5A-83D45C876CD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40FE7035-6790-4C76-B227-E3934728C8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40E2295-E29D-46C8-9599-16E5A468C1A8}" type="slidenum">
              <a:rPr lang="en-CA" altLang="en-US" smtClean="0"/>
              <a:pPr/>
              <a:t>5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34ABE3-C5DD-4059-8579-9E08A3A2E491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51638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98FD6F85-46F3-447F-BD76-D7B1B08DF43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5EC28F11-15ED-4B70-AFB8-386F1345A7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CA" altLang="en-US"/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B8D3608E-2DED-4FDA-BCEF-05B5470C60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4E0434F-C365-4E0F-A8FA-88C988E64CF5}" type="slidenum">
              <a:rPr lang="en-CA" altLang="en-US" smtClean="0"/>
              <a:pPr/>
              <a:t>7</a:t>
            </a:fld>
            <a:endParaRPr lang="en-CA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CFA8F9-803D-4EDC-9E80-AA5F6E318AA4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734837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34ABE3-C5DD-4059-8579-9E08A3A2E491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604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2021-12-10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2021-12-10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2021-12-10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2021-12-10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20EA80A-E061-4022-A55A-5A90FF30CC53}" type="datetimeFigureOut">
              <a:rPr lang="en-CA" smtClean="0"/>
              <a:pPr/>
              <a:t>2021-12-10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2021-12-10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2021-12-10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2021-12-10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A80A-E061-4022-A55A-5A90FF30CC53}" type="datetimeFigureOut">
              <a:rPr lang="en-CA" smtClean="0"/>
              <a:pPr/>
              <a:t>2021-12-10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2021-12-10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20EA80A-E061-4022-A55A-5A90FF30CC53}" type="datetimeFigureOut">
              <a:rPr lang="en-CA" smtClean="0"/>
              <a:pPr/>
              <a:t>2021-12-10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20EA80A-E061-4022-A55A-5A90FF30CC53}" type="datetimeFigureOut">
              <a:rPr lang="en-CA" smtClean="0"/>
              <a:pPr/>
              <a:t>2021-12-10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02ACA8-DFE6-4BC3-AC40-0069BF3808FC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7.wmf"/><Relationship Id="rId18" Type="http://schemas.openxmlformats.org/officeDocument/2006/relationships/oleObject" Target="../embeddings/oleObject36.bin"/><Relationship Id="rId3" Type="http://schemas.openxmlformats.org/officeDocument/2006/relationships/image" Target="../media/image30.png"/><Relationship Id="rId21" Type="http://schemas.openxmlformats.org/officeDocument/2006/relationships/image" Target="../media/image41.wmf"/><Relationship Id="rId7" Type="http://schemas.openxmlformats.org/officeDocument/2006/relationships/image" Target="../media/image34.jpeg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9.wmf"/><Relationship Id="rId25" Type="http://schemas.openxmlformats.org/officeDocument/2006/relationships/image" Target="../media/image43.wmf"/><Relationship Id="rId2" Type="http://schemas.openxmlformats.org/officeDocument/2006/relationships/notesSlide" Target="../notesSlides/notesSlide11.xml"/><Relationship Id="rId16" Type="http://schemas.openxmlformats.org/officeDocument/2006/relationships/oleObject" Target="../embeddings/oleObject35.bin"/><Relationship Id="rId20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6.wmf"/><Relationship Id="rId24" Type="http://schemas.openxmlformats.org/officeDocument/2006/relationships/oleObject" Target="../embeddings/oleObject39.bin"/><Relationship Id="rId5" Type="http://schemas.openxmlformats.org/officeDocument/2006/relationships/image" Target="../media/image32.png"/><Relationship Id="rId15" Type="http://schemas.openxmlformats.org/officeDocument/2006/relationships/image" Target="../media/image38.wmf"/><Relationship Id="rId23" Type="http://schemas.openxmlformats.org/officeDocument/2006/relationships/image" Target="../media/image42.wmf"/><Relationship Id="rId10" Type="http://schemas.openxmlformats.org/officeDocument/2006/relationships/oleObject" Target="../embeddings/oleObject32.bin"/><Relationship Id="rId19" Type="http://schemas.openxmlformats.org/officeDocument/2006/relationships/image" Target="../media/image40.wmf"/><Relationship Id="rId4" Type="http://schemas.openxmlformats.org/officeDocument/2006/relationships/image" Target="../media/image31.jpeg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4.bin"/><Relationship Id="rId22" Type="http://schemas.openxmlformats.org/officeDocument/2006/relationships/oleObject" Target="../embeddings/oleObject38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26" Type="http://schemas.openxmlformats.org/officeDocument/2006/relationships/image" Target="../media/image12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9.bin"/><Relationship Id="rId25" Type="http://schemas.openxmlformats.org/officeDocument/2006/relationships/oleObject" Target="../embeddings/oleObject13.bin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29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1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2.bin"/><Relationship Id="rId28" Type="http://schemas.openxmlformats.org/officeDocument/2006/relationships/image" Target="../media/image13.wmf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7.bin"/><Relationship Id="rId22" Type="http://schemas.openxmlformats.org/officeDocument/2006/relationships/image" Target="../media/image10.wmf"/><Relationship Id="rId27" Type="http://schemas.openxmlformats.org/officeDocument/2006/relationships/oleObject" Target="../embeddings/oleObject14.bin"/><Relationship Id="rId30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2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23.bin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21.wmf"/><Relationship Id="rId20" Type="http://schemas.openxmlformats.org/officeDocument/2006/relationships/image" Target="../media/image2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18.wmf"/><Relationship Id="rId19" Type="http://schemas.openxmlformats.org/officeDocument/2006/relationships/oleObject" Target="../embeddings/oleObject24.bin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0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8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2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3046806"/>
            <a:ext cx="6172200" cy="1894362"/>
          </a:xfrm>
        </p:spPr>
        <p:txBody>
          <a:bodyPr/>
          <a:lstStyle/>
          <a:p>
            <a:r>
              <a:rPr lang="en-CA" dirty="0"/>
              <a:t>Section 3.5 Ratios and Problem Solving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7206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FE08E72-00B5-47A3-82F7-26BD8D50002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30500" y="1827638"/>
            <a:ext cx="8712968" cy="13981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100" dirty="0"/>
              <a:t>Q2: Two triangles share a common side. The side of one triangle are in the ratio 8 : 9 : 15 and the sides of the other triangle are in the ratio 7 : 10 : 12. Assuming that all of the sides of both triangles are of integral, what is the smallest possible length of the common side? </a:t>
            </a:r>
          </a:p>
          <a:p>
            <a:endParaRPr lang="en-CA" sz="21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FF613EF-543A-4507-8196-46D31C519D2C}"/>
              </a:ext>
            </a:extLst>
          </p:cNvPr>
          <p:cNvSpPr txBox="1">
            <a:spLocks/>
          </p:cNvSpPr>
          <p:nvPr/>
        </p:nvSpPr>
        <p:spPr>
          <a:xfrm>
            <a:off x="164434" y="129966"/>
            <a:ext cx="8424936" cy="1433383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100" dirty="0"/>
              <a:t>Q1: Fifty eight  in a class. The ratio of the number of students who take piano lessons to violin lessons is 3:2. The ratio of the number of students who take violin lessons to clarinet lessons is 3:7. How many students take violin and clarinet lessons respectively? </a:t>
            </a:r>
          </a:p>
          <a:p>
            <a:endParaRPr lang="en-CA" sz="21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FA5DFE9-92C3-4FB6-887D-B7A667481E7B}"/>
              </a:ext>
            </a:extLst>
          </p:cNvPr>
          <p:cNvSpPr txBox="1">
            <a:spLocks/>
          </p:cNvSpPr>
          <p:nvPr/>
        </p:nvSpPr>
        <p:spPr>
          <a:xfrm>
            <a:off x="50784" y="3498781"/>
            <a:ext cx="8712968" cy="139810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100" dirty="0"/>
              <a:t>Q3: Two classes in an elementary school have both grades 6s and 7s.  Class A is twice as big as class B.  The ratio of grades 6 to 7 in Class A is 7 to 5 and in Class B is 2 to 3.   What is the ratio of grades 6 to 7 altogether?  </a:t>
            </a:r>
          </a:p>
          <a:p>
            <a:endParaRPr lang="en-CA" sz="210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F716937-1D9F-4FFC-9E6D-9D53B6DA0B6C}"/>
              </a:ext>
            </a:extLst>
          </p:cNvPr>
          <p:cNvSpPr txBox="1">
            <a:spLocks/>
          </p:cNvSpPr>
          <p:nvPr/>
        </p:nvSpPr>
        <p:spPr>
          <a:xfrm>
            <a:off x="91884" y="5188983"/>
            <a:ext cx="8846170" cy="1669017"/>
          </a:xfrm>
          <a:prstGeom prst="rect">
            <a:avLst/>
          </a:prstGeom>
          <a:solidFill>
            <a:schemeClr val="bg1"/>
          </a:solidFill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200" dirty="0"/>
              <a:t>Q4: There are two vessels containing mixture of milk and water.  In the first vessel the water is 2/3 of the milk.  In the second vessel, the water is 40% of the milk.  In what ratio should we mix these liquids to obtain a mixture with a water to milk ratio of 1:2?</a:t>
            </a:r>
          </a:p>
        </p:txBody>
      </p:sp>
    </p:spTree>
    <p:extLst>
      <p:ext uri="{BB962C8B-B14F-4D97-AF65-F5344CB8AC3E}">
        <p14:creationId xmlns:p14="http://schemas.microsoft.com/office/powerpoint/2010/main" val="972956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" name="Picture 2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293" y="2081049"/>
            <a:ext cx="842962" cy="842962"/>
          </a:xfrm>
          <a:prstGeom prst="rect">
            <a:avLst/>
          </a:prstGeom>
        </p:spPr>
      </p:pic>
      <p:pic>
        <p:nvPicPr>
          <p:cNvPr id="217" name="Picture 2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3771" y="4749526"/>
            <a:ext cx="835359" cy="111524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65" y="2333297"/>
            <a:ext cx="1435642" cy="1442051"/>
          </a:xfrm>
          <a:prstGeom prst="rect">
            <a:avLst/>
          </a:prstGeom>
        </p:spPr>
      </p:pic>
      <p:pic>
        <p:nvPicPr>
          <p:cNvPr id="214" name="Picture 2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038" y="4997668"/>
            <a:ext cx="1083879" cy="1105557"/>
          </a:xfrm>
          <a:prstGeom prst="rect">
            <a:avLst/>
          </a:prstGeom>
        </p:spPr>
      </p:pic>
      <p:pic>
        <p:nvPicPr>
          <p:cNvPr id="215" name="Picture 21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7888" y="5470635"/>
            <a:ext cx="1333331" cy="99487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16632"/>
            <a:ext cx="8424936" cy="2088232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Fifty eight  in a class. The ratio of the number of students who take piano lessons to violin lessons is 3:2. The ratio of the number of students who take violin lessons to clarinet lessons is 3:7. How many students take violin and clarinet lessons respectively? </a:t>
            </a:r>
          </a:p>
          <a:p>
            <a:endParaRPr lang="en-CA" dirty="0"/>
          </a:p>
        </p:txBody>
      </p:sp>
      <p:grpSp>
        <p:nvGrpSpPr>
          <p:cNvPr id="4" name="Group 3"/>
          <p:cNvGrpSpPr/>
          <p:nvPr/>
        </p:nvGrpSpPr>
        <p:grpSpPr>
          <a:xfrm>
            <a:off x="3377418" y="2606723"/>
            <a:ext cx="430307" cy="520556"/>
            <a:chOff x="3352800" y="2998694"/>
            <a:chExt cx="950259" cy="1075765"/>
          </a:xfrm>
        </p:grpSpPr>
        <p:sp>
          <p:nvSpPr>
            <p:cNvPr id="5" name="Flowchart: Delay 4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" name="Oval 5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" name="Pie 6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chemeClr val="tx1">
                <a:alpha val="8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8" name="Diagonal Stripe 7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9" name="Diagonal Stripe 8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303631" y="3206887"/>
            <a:ext cx="430307" cy="520556"/>
            <a:chOff x="3352800" y="2998694"/>
            <a:chExt cx="950259" cy="1075765"/>
          </a:xfrm>
        </p:grpSpPr>
        <p:sp>
          <p:nvSpPr>
            <p:cNvPr id="11" name="Flowchart: Delay 10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" name="Oval 11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" name="Pie 12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chemeClr val="tx1">
                <a:alpha val="8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4" name="Diagonal Stripe 13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5" name="Diagonal Stripe 14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912827" y="3454220"/>
            <a:ext cx="430307" cy="520556"/>
            <a:chOff x="3352800" y="2998694"/>
            <a:chExt cx="950259" cy="1075765"/>
          </a:xfrm>
        </p:grpSpPr>
        <p:sp>
          <p:nvSpPr>
            <p:cNvPr id="17" name="Flowchart: Delay 16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" name="Oval 17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" name="Pie 18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20" name="Diagonal Stripe 19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21" name="Diagonal Stripe 20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834553" y="2725267"/>
            <a:ext cx="430307" cy="520556"/>
            <a:chOff x="3352800" y="2998694"/>
            <a:chExt cx="950259" cy="1075765"/>
          </a:xfrm>
        </p:grpSpPr>
        <p:sp>
          <p:nvSpPr>
            <p:cNvPr id="23" name="Flowchart: Delay 22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4" name="Oval 23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5" name="Pie 24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C000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26" name="Diagonal Stripe 25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27" name="Diagonal Stripe 26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4305735" y="2675227"/>
            <a:ext cx="430307" cy="520556"/>
            <a:chOff x="3352800" y="2998694"/>
            <a:chExt cx="950259" cy="1075765"/>
          </a:xfrm>
        </p:grpSpPr>
        <p:sp>
          <p:nvSpPr>
            <p:cNvPr id="29" name="Flowchart: Delay 28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0" name="Oval 29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1" name="Pie 30"/>
            <p:cNvSpPr/>
            <p:nvPr/>
          </p:nvSpPr>
          <p:spPr>
            <a:xfrm>
              <a:off x="3563471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FFFF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32" name="Diagonal Stripe 31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33" name="Diagonal Stripe 32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4867299" y="2731828"/>
            <a:ext cx="430307" cy="520556"/>
            <a:chOff x="3352800" y="2998694"/>
            <a:chExt cx="950259" cy="1075765"/>
          </a:xfrm>
        </p:grpSpPr>
        <p:sp>
          <p:nvSpPr>
            <p:cNvPr id="35" name="Flowchart: Delay 34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6" name="Oval 35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7" name="Pie 36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chemeClr val="tx1">
                <a:alpha val="8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38" name="Diagonal Stripe 37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39" name="Diagonal Stripe 38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5175650" y="3263753"/>
            <a:ext cx="430307" cy="520556"/>
            <a:chOff x="3352800" y="2998694"/>
            <a:chExt cx="950259" cy="1075765"/>
          </a:xfrm>
        </p:grpSpPr>
        <p:sp>
          <p:nvSpPr>
            <p:cNvPr id="41" name="Flowchart: Delay 40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2" name="Oval 41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3" name="Pie 42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chemeClr val="tx1">
                <a:alpha val="8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44" name="Diagonal Stripe 43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45" name="Diagonal Stripe 44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474660" y="3388256"/>
            <a:ext cx="430307" cy="520556"/>
            <a:chOff x="3352800" y="2998694"/>
            <a:chExt cx="950259" cy="1075765"/>
          </a:xfrm>
        </p:grpSpPr>
        <p:sp>
          <p:nvSpPr>
            <p:cNvPr id="47" name="Flowchart: Delay 46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8" name="Oval 47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9" name="Pie 48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50" name="Diagonal Stripe 49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51" name="Diagonal Stripe 50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5406321" y="2686598"/>
            <a:ext cx="430307" cy="520556"/>
            <a:chOff x="3352800" y="2998694"/>
            <a:chExt cx="950259" cy="1075765"/>
          </a:xfrm>
        </p:grpSpPr>
        <p:sp>
          <p:nvSpPr>
            <p:cNvPr id="53" name="Flowchart: Delay 52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4" name="Oval 53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5" name="Pie 54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C000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56" name="Diagonal Stripe 55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57" name="Diagonal Stripe 56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904798" y="2759389"/>
            <a:ext cx="430307" cy="520556"/>
            <a:chOff x="3352800" y="2998694"/>
            <a:chExt cx="950259" cy="1075765"/>
          </a:xfrm>
        </p:grpSpPr>
        <p:sp>
          <p:nvSpPr>
            <p:cNvPr id="59" name="Flowchart: Delay 58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0" name="Oval 59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1" name="Pie 60"/>
            <p:cNvSpPr/>
            <p:nvPr/>
          </p:nvSpPr>
          <p:spPr>
            <a:xfrm>
              <a:off x="3563471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FFFF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62" name="Diagonal Stripe 61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63" name="Diagonal Stripe 62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7284186" y="3102858"/>
            <a:ext cx="430307" cy="520556"/>
            <a:chOff x="3352800" y="2998694"/>
            <a:chExt cx="950259" cy="1075765"/>
          </a:xfrm>
        </p:grpSpPr>
        <p:sp>
          <p:nvSpPr>
            <p:cNvPr id="65" name="Flowchart: Delay 64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6" name="Oval 65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7" name="Pie 66"/>
            <p:cNvSpPr/>
            <p:nvPr/>
          </p:nvSpPr>
          <p:spPr>
            <a:xfrm>
              <a:off x="3563471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FFFF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68" name="Diagonal Stripe 67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69" name="Diagonal Stripe 68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6412040" y="2993675"/>
            <a:ext cx="430307" cy="520556"/>
            <a:chOff x="3352800" y="2998694"/>
            <a:chExt cx="950259" cy="1075765"/>
          </a:xfrm>
        </p:grpSpPr>
        <p:sp>
          <p:nvSpPr>
            <p:cNvPr id="71" name="Flowchart: Delay 70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2" name="Oval 71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3" name="Pie 72"/>
            <p:cNvSpPr/>
            <p:nvPr/>
          </p:nvSpPr>
          <p:spPr>
            <a:xfrm>
              <a:off x="3563471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FFFF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74" name="Diagonal Stripe 73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75" name="Diagonal Stripe 74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6862147" y="2665864"/>
            <a:ext cx="430307" cy="520556"/>
            <a:chOff x="3352800" y="2998694"/>
            <a:chExt cx="950259" cy="1075765"/>
          </a:xfrm>
        </p:grpSpPr>
        <p:sp>
          <p:nvSpPr>
            <p:cNvPr id="77" name="Flowchart: Delay 76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8" name="Oval 77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9" name="Pie 78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chemeClr val="tx1">
                <a:alpha val="8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80" name="Diagonal Stripe 79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81" name="Diagonal Stripe 80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4815854" y="3811336"/>
            <a:ext cx="430307" cy="520556"/>
            <a:chOff x="3352800" y="2998694"/>
            <a:chExt cx="950259" cy="1075765"/>
          </a:xfrm>
        </p:grpSpPr>
        <p:sp>
          <p:nvSpPr>
            <p:cNvPr id="83" name="Flowchart: Delay 82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4" name="Oval 83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85" name="Pie 84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86" name="Diagonal Stripe 85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87" name="Diagonal Stripe 86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88" name="Group 87"/>
          <p:cNvGrpSpPr/>
          <p:nvPr/>
        </p:nvGrpSpPr>
        <p:grpSpPr>
          <a:xfrm>
            <a:off x="5638333" y="3287100"/>
            <a:ext cx="430307" cy="520556"/>
            <a:chOff x="3352800" y="2998694"/>
            <a:chExt cx="950259" cy="1075765"/>
          </a:xfrm>
        </p:grpSpPr>
        <p:sp>
          <p:nvSpPr>
            <p:cNvPr id="89" name="Flowchart: Delay 88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0" name="Oval 89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1" name="Pie 90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C000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92" name="Diagonal Stripe 91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93" name="Diagonal Stripe 92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5986684" y="3510015"/>
            <a:ext cx="430307" cy="520556"/>
            <a:chOff x="3352800" y="2998694"/>
            <a:chExt cx="950259" cy="1075765"/>
          </a:xfrm>
        </p:grpSpPr>
        <p:sp>
          <p:nvSpPr>
            <p:cNvPr id="95" name="Flowchart: Delay 94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6" name="Oval 95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97" name="Pie 96"/>
            <p:cNvSpPr/>
            <p:nvPr/>
          </p:nvSpPr>
          <p:spPr>
            <a:xfrm>
              <a:off x="3563471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FFFF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98" name="Diagonal Stripe 97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99" name="Diagonal Stripe 98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6766613" y="3280013"/>
            <a:ext cx="430307" cy="520556"/>
            <a:chOff x="3352800" y="2998694"/>
            <a:chExt cx="950259" cy="1075765"/>
          </a:xfrm>
        </p:grpSpPr>
        <p:sp>
          <p:nvSpPr>
            <p:cNvPr id="101" name="Flowchart: Delay 100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2" name="Oval 101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3" name="Pie 102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chemeClr val="tx1">
                <a:alpha val="8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04" name="Diagonal Stripe 103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05" name="Diagonal Stripe 104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5833017" y="4112188"/>
            <a:ext cx="430307" cy="520556"/>
            <a:chOff x="3352800" y="2998694"/>
            <a:chExt cx="950259" cy="1075765"/>
          </a:xfrm>
        </p:grpSpPr>
        <p:sp>
          <p:nvSpPr>
            <p:cNvPr id="107" name="Flowchart: Delay 106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8" name="Oval 107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9" name="Pie 108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chemeClr val="tx1">
                <a:alpha val="8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10" name="Diagonal Stripe 109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11" name="Diagonal Stripe 110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5391335" y="3895498"/>
            <a:ext cx="430307" cy="520556"/>
            <a:chOff x="3352800" y="2998694"/>
            <a:chExt cx="950259" cy="1075765"/>
          </a:xfrm>
        </p:grpSpPr>
        <p:sp>
          <p:nvSpPr>
            <p:cNvPr id="113" name="Flowchart: Delay 112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4" name="Oval 113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15" name="Pie 114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16" name="Diagonal Stripe 115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17" name="Diagonal Stripe 116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18" name="Group 117"/>
          <p:cNvGrpSpPr/>
          <p:nvPr/>
        </p:nvGrpSpPr>
        <p:grpSpPr>
          <a:xfrm>
            <a:off x="3507073" y="3719016"/>
            <a:ext cx="430307" cy="520556"/>
            <a:chOff x="3352800" y="2998694"/>
            <a:chExt cx="950259" cy="1075765"/>
          </a:xfrm>
        </p:grpSpPr>
        <p:sp>
          <p:nvSpPr>
            <p:cNvPr id="119" name="Flowchart: Delay 118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0" name="Oval 119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1" name="Pie 120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chemeClr val="tx1">
                <a:alpha val="8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22" name="Diagonal Stripe 121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23" name="Diagonal Stripe 122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24" name="Group 123"/>
          <p:cNvGrpSpPr/>
          <p:nvPr/>
        </p:nvGrpSpPr>
        <p:grpSpPr>
          <a:xfrm>
            <a:off x="4170265" y="3964338"/>
            <a:ext cx="430307" cy="520556"/>
            <a:chOff x="3352800" y="2998694"/>
            <a:chExt cx="950259" cy="1075765"/>
          </a:xfrm>
        </p:grpSpPr>
        <p:sp>
          <p:nvSpPr>
            <p:cNvPr id="125" name="Flowchart: Delay 124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6" name="Oval 125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27" name="Pie 126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chemeClr val="tx1">
                <a:alpha val="8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28" name="Diagonal Stripe 127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29" name="Diagonal Stripe 128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2868774" y="3611169"/>
            <a:ext cx="430307" cy="520556"/>
            <a:chOff x="3352800" y="2998694"/>
            <a:chExt cx="950259" cy="1075765"/>
          </a:xfrm>
        </p:grpSpPr>
        <p:sp>
          <p:nvSpPr>
            <p:cNvPr id="131" name="Flowchart: Delay 130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2" name="Oval 131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3" name="Pie 132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34" name="Diagonal Stripe 133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35" name="Diagonal Stripe 134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6468905" y="3746578"/>
            <a:ext cx="430307" cy="520556"/>
            <a:chOff x="3352800" y="2998694"/>
            <a:chExt cx="950259" cy="1075765"/>
          </a:xfrm>
        </p:grpSpPr>
        <p:sp>
          <p:nvSpPr>
            <p:cNvPr id="137" name="Flowchart: Delay 136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8" name="Oval 137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9" name="Pie 138"/>
            <p:cNvSpPr/>
            <p:nvPr/>
          </p:nvSpPr>
          <p:spPr>
            <a:xfrm>
              <a:off x="3563471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FFFF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40" name="Diagonal Stripe 139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41" name="Diagonal Stripe 140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gradFill>
              <a:gsLst>
                <a:gs pos="0">
                  <a:srgbClr val="FF3399"/>
                </a:gs>
                <a:gs pos="25000">
                  <a:srgbClr val="FF6633"/>
                </a:gs>
                <a:gs pos="50000">
                  <a:srgbClr val="FFFF00"/>
                </a:gs>
                <a:gs pos="75000">
                  <a:srgbClr val="01A78F"/>
                </a:gs>
                <a:gs pos="100000">
                  <a:srgbClr val="3366F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7042714" y="3677134"/>
            <a:ext cx="430307" cy="520556"/>
            <a:chOff x="3352800" y="2998694"/>
            <a:chExt cx="950259" cy="1075765"/>
          </a:xfrm>
        </p:grpSpPr>
        <p:sp>
          <p:nvSpPr>
            <p:cNvPr id="143" name="Flowchart: Delay 142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44" name="Oval 143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45" name="Pie 144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46" name="Diagonal Stripe 145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47" name="Diagonal Stripe 146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FF000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6261645" y="4289948"/>
            <a:ext cx="430307" cy="520556"/>
            <a:chOff x="3352800" y="2998694"/>
            <a:chExt cx="950259" cy="1075765"/>
          </a:xfrm>
        </p:grpSpPr>
        <p:sp>
          <p:nvSpPr>
            <p:cNvPr id="149" name="Flowchart: Delay 148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0" name="Oval 149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1" name="Pie 150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chemeClr val="tx1">
                <a:alpha val="8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52" name="Diagonal Stripe 151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53" name="Diagonal Stripe 152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5076564" y="4128450"/>
            <a:ext cx="430307" cy="520556"/>
            <a:chOff x="3352800" y="2998694"/>
            <a:chExt cx="950259" cy="1075765"/>
          </a:xfrm>
        </p:grpSpPr>
        <p:sp>
          <p:nvSpPr>
            <p:cNvPr id="155" name="Flowchart: Delay 154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6" name="Oval 155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57" name="Pie 156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chemeClr val="tx1">
                <a:alpha val="8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58" name="Diagonal Stripe 157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59" name="Diagonal Stripe 158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60" name="Group 159"/>
          <p:cNvGrpSpPr/>
          <p:nvPr/>
        </p:nvGrpSpPr>
        <p:grpSpPr>
          <a:xfrm>
            <a:off x="3154504" y="4048839"/>
            <a:ext cx="430307" cy="520556"/>
            <a:chOff x="3352800" y="2998694"/>
            <a:chExt cx="950259" cy="1075765"/>
          </a:xfrm>
        </p:grpSpPr>
        <p:sp>
          <p:nvSpPr>
            <p:cNvPr id="161" name="Flowchart: Delay 160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2" name="Oval 161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3" name="Pie 162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chemeClr val="tx1">
                <a:alpha val="8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64" name="Diagonal Stripe 163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65" name="Diagonal Stripe 164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66" name="Group 165"/>
          <p:cNvGrpSpPr/>
          <p:nvPr/>
        </p:nvGrpSpPr>
        <p:grpSpPr>
          <a:xfrm>
            <a:off x="2911119" y="2822816"/>
            <a:ext cx="430307" cy="520556"/>
            <a:chOff x="3352800" y="2998694"/>
            <a:chExt cx="950259" cy="1075765"/>
          </a:xfrm>
        </p:grpSpPr>
        <p:sp>
          <p:nvSpPr>
            <p:cNvPr id="167" name="Flowchart: Delay 166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8" name="Oval 167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69" name="Pie 168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chemeClr val="tx1">
                <a:alpha val="8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70" name="Diagonal Stripe 169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71" name="Diagonal Stripe 170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72" name="Group 171"/>
          <p:cNvGrpSpPr/>
          <p:nvPr/>
        </p:nvGrpSpPr>
        <p:grpSpPr>
          <a:xfrm>
            <a:off x="3773202" y="4121629"/>
            <a:ext cx="430307" cy="520556"/>
            <a:chOff x="3352800" y="2998694"/>
            <a:chExt cx="950259" cy="1075765"/>
          </a:xfrm>
        </p:grpSpPr>
        <p:sp>
          <p:nvSpPr>
            <p:cNvPr id="173" name="Flowchart: Delay 172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74" name="Oval 173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75" name="Pie 174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chemeClr val="tx1">
                <a:alpha val="8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76" name="Diagonal Stripe 175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77" name="Diagonal Stripe 176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78" name="Group 177"/>
          <p:cNvGrpSpPr/>
          <p:nvPr/>
        </p:nvGrpSpPr>
        <p:grpSpPr>
          <a:xfrm>
            <a:off x="4526103" y="4314973"/>
            <a:ext cx="430307" cy="520556"/>
            <a:chOff x="3352800" y="2998694"/>
            <a:chExt cx="950259" cy="1075765"/>
          </a:xfrm>
        </p:grpSpPr>
        <p:sp>
          <p:nvSpPr>
            <p:cNvPr id="179" name="Flowchart: Delay 178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0" name="Oval 179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1" name="Pie 180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chemeClr val="tx1">
                <a:alpha val="8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82" name="Diagonal Stripe 181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83" name="Diagonal Stripe 182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84" name="Group 183"/>
          <p:cNvGrpSpPr/>
          <p:nvPr/>
        </p:nvGrpSpPr>
        <p:grpSpPr>
          <a:xfrm>
            <a:off x="5483720" y="4481022"/>
            <a:ext cx="430307" cy="520556"/>
            <a:chOff x="3352800" y="2998694"/>
            <a:chExt cx="950259" cy="1075765"/>
          </a:xfrm>
        </p:grpSpPr>
        <p:sp>
          <p:nvSpPr>
            <p:cNvPr id="185" name="Flowchart: Delay 184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6" name="Oval 185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7" name="Pie 186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chemeClr val="tx1">
                <a:alpha val="86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88" name="Diagonal Stripe 187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89" name="Diagonal Stripe 188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7030A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90" name="Group 189"/>
          <p:cNvGrpSpPr/>
          <p:nvPr/>
        </p:nvGrpSpPr>
        <p:grpSpPr>
          <a:xfrm>
            <a:off x="4098410" y="3043715"/>
            <a:ext cx="430307" cy="520556"/>
            <a:chOff x="3352800" y="2998694"/>
            <a:chExt cx="950259" cy="1075765"/>
          </a:xfrm>
        </p:grpSpPr>
        <p:sp>
          <p:nvSpPr>
            <p:cNvPr id="191" name="Flowchart: Delay 190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2" name="Oval 191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3" name="Pie 192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C000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94" name="Diagonal Stripe 193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195" name="Diagonal Stripe 194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196" name="Group 195"/>
          <p:cNvGrpSpPr/>
          <p:nvPr/>
        </p:nvGrpSpPr>
        <p:grpSpPr>
          <a:xfrm>
            <a:off x="4632947" y="2309011"/>
            <a:ext cx="430307" cy="520556"/>
            <a:chOff x="3352800" y="2998694"/>
            <a:chExt cx="950259" cy="1075765"/>
          </a:xfrm>
        </p:grpSpPr>
        <p:sp>
          <p:nvSpPr>
            <p:cNvPr id="197" name="Flowchart: Delay 196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8" name="Oval 197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99" name="Pie 198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C000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200" name="Diagonal Stripe 199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201" name="Diagonal Stripe 200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202" name="Group 201"/>
          <p:cNvGrpSpPr/>
          <p:nvPr/>
        </p:nvGrpSpPr>
        <p:grpSpPr>
          <a:xfrm>
            <a:off x="6409185" y="2447764"/>
            <a:ext cx="430307" cy="520556"/>
            <a:chOff x="3352800" y="2998694"/>
            <a:chExt cx="950259" cy="1075765"/>
          </a:xfrm>
        </p:grpSpPr>
        <p:sp>
          <p:nvSpPr>
            <p:cNvPr id="203" name="Flowchart: Delay 202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04" name="Oval 203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05" name="Pie 204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C000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206" name="Diagonal Stripe 205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207" name="Diagonal Stripe 206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grpSp>
        <p:nvGrpSpPr>
          <p:cNvPr id="208" name="Group 207"/>
          <p:cNvGrpSpPr/>
          <p:nvPr/>
        </p:nvGrpSpPr>
        <p:grpSpPr>
          <a:xfrm>
            <a:off x="6780193" y="4156009"/>
            <a:ext cx="430307" cy="520556"/>
            <a:chOff x="3352800" y="2998694"/>
            <a:chExt cx="950259" cy="1075765"/>
          </a:xfrm>
        </p:grpSpPr>
        <p:sp>
          <p:nvSpPr>
            <p:cNvPr id="209" name="Flowchart: Delay 208"/>
            <p:cNvSpPr/>
            <p:nvPr/>
          </p:nvSpPr>
          <p:spPr>
            <a:xfrm rot="16200000">
              <a:off x="3491609" y="3572291"/>
              <a:ext cx="649662" cy="354673"/>
            </a:xfrm>
            <a:prstGeom prst="flowChartDelay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10" name="Oval 209"/>
            <p:cNvSpPr/>
            <p:nvPr/>
          </p:nvSpPr>
          <p:spPr>
            <a:xfrm>
              <a:off x="3571868" y="3071810"/>
              <a:ext cx="500066" cy="500066"/>
            </a:xfrm>
            <a:prstGeom prst="ellipse">
              <a:avLst/>
            </a:prstGeom>
            <a:solidFill>
              <a:srgbClr val="FFFF9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11" name="Pie 210"/>
            <p:cNvSpPr/>
            <p:nvPr/>
          </p:nvSpPr>
          <p:spPr>
            <a:xfrm>
              <a:off x="3576918" y="2998694"/>
              <a:ext cx="497541" cy="510988"/>
            </a:xfrm>
            <a:prstGeom prst="pie">
              <a:avLst>
                <a:gd name="adj1" fmla="val 9548722"/>
                <a:gd name="adj2" fmla="val 788036"/>
              </a:avLst>
            </a:prstGeom>
            <a:solidFill>
              <a:srgbClr val="C00000">
                <a:alpha val="86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212" name="Diagonal Stripe 211"/>
            <p:cNvSpPr/>
            <p:nvPr/>
          </p:nvSpPr>
          <p:spPr>
            <a:xfrm>
              <a:off x="4020671" y="3348318"/>
              <a:ext cx="282388" cy="322729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213" name="Diagonal Stripe 212"/>
            <p:cNvSpPr/>
            <p:nvPr/>
          </p:nvSpPr>
          <p:spPr>
            <a:xfrm flipH="1">
              <a:off x="3352800" y="3379694"/>
              <a:ext cx="282388" cy="322729"/>
            </a:xfrm>
            <a:prstGeom prst="diagStripe">
              <a:avLst/>
            </a:prstGeom>
            <a:solidFill>
              <a:srgbClr val="00B050">
                <a:alpha val="7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>
                <a:solidFill>
                  <a:schemeClr val="tx1"/>
                </a:solidFill>
              </a:endParaRPr>
            </a:p>
          </p:txBody>
        </p:sp>
      </p:grpSp>
      <p:sp>
        <p:nvSpPr>
          <p:cNvPr id="218" name="TextBox 217"/>
          <p:cNvSpPr txBox="1"/>
          <p:nvPr/>
        </p:nvSpPr>
        <p:spPr>
          <a:xfrm>
            <a:off x="3463474" y="1779684"/>
            <a:ext cx="53676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Assume no student may play 2 or more instruments</a:t>
            </a:r>
          </a:p>
        </p:txBody>
      </p:sp>
      <p:sp>
        <p:nvSpPr>
          <p:cNvPr id="219" name="TextBox 218"/>
          <p:cNvSpPr txBox="1"/>
          <p:nvPr/>
        </p:nvSpPr>
        <p:spPr>
          <a:xfrm>
            <a:off x="3505512" y="2420830"/>
            <a:ext cx="3057541" cy="371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Write out the Ratios: </a:t>
            </a:r>
          </a:p>
        </p:txBody>
      </p:sp>
      <p:sp>
        <p:nvSpPr>
          <p:cNvPr id="220" name="TextBox 219"/>
          <p:cNvSpPr txBox="1"/>
          <p:nvPr/>
        </p:nvSpPr>
        <p:spPr>
          <a:xfrm>
            <a:off x="3582373" y="2880163"/>
            <a:ext cx="1796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Piano : Violin</a:t>
            </a:r>
          </a:p>
        </p:txBody>
      </p:sp>
      <p:graphicFrame>
        <p:nvGraphicFramePr>
          <p:cNvPr id="221" name="Object 2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711211"/>
              </p:ext>
            </p:extLst>
          </p:nvPr>
        </p:nvGraphicFramePr>
        <p:xfrm>
          <a:off x="4036410" y="3195475"/>
          <a:ext cx="760952" cy="4842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9360" imgH="177480" progId="Equation.DSMT4">
                  <p:embed/>
                </p:oleObj>
              </mc:Choice>
              <mc:Fallback>
                <p:oleObj name="Equation" r:id="rId8" imgW="279360" imgH="177480" progId="Equation.DSMT4">
                  <p:embed/>
                  <p:pic>
                    <p:nvPicPr>
                      <p:cNvPr id="221" name="Object 2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6410" y="3195475"/>
                        <a:ext cx="760952" cy="4842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2" name="TextBox 221"/>
          <p:cNvSpPr txBox="1"/>
          <p:nvPr/>
        </p:nvSpPr>
        <p:spPr>
          <a:xfrm>
            <a:off x="5563572" y="2859142"/>
            <a:ext cx="23848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Violin: Clarinet</a:t>
            </a:r>
          </a:p>
        </p:txBody>
      </p:sp>
      <p:graphicFrame>
        <p:nvGraphicFramePr>
          <p:cNvPr id="223" name="Object 2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3270155"/>
              </p:ext>
            </p:extLst>
          </p:nvPr>
        </p:nvGraphicFramePr>
        <p:xfrm>
          <a:off x="6017621" y="3190218"/>
          <a:ext cx="760952" cy="4842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79360" imgH="177480" progId="Equation.DSMT4">
                  <p:embed/>
                </p:oleObj>
              </mc:Choice>
              <mc:Fallback>
                <p:oleObj name="Equation" r:id="rId10" imgW="279360" imgH="177480" progId="Equation.DSMT4">
                  <p:embed/>
                  <p:pic>
                    <p:nvPicPr>
                      <p:cNvPr id="223" name="Object 2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7621" y="3190218"/>
                        <a:ext cx="760952" cy="4842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4" name="TextBox 223"/>
          <p:cNvSpPr txBox="1"/>
          <p:nvPr/>
        </p:nvSpPr>
        <p:spPr>
          <a:xfrm>
            <a:off x="3540330" y="3752522"/>
            <a:ext cx="54775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Find a common denominator for 3 and 2</a:t>
            </a:r>
          </a:p>
        </p:txBody>
      </p:sp>
      <p:graphicFrame>
        <p:nvGraphicFramePr>
          <p:cNvPr id="225" name="Object 2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1286628"/>
              </p:ext>
            </p:extLst>
          </p:nvPr>
        </p:nvGraphicFramePr>
        <p:xfrm>
          <a:off x="4057442" y="4178191"/>
          <a:ext cx="760952" cy="4842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9360" imgH="177480" progId="Equation.DSMT4">
                  <p:embed/>
                </p:oleObj>
              </mc:Choice>
              <mc:Fallback>
                <p:oleObj name="Equation" r:id="rId12" imgW="279360" imgH="177480" progId="Equation.DSMT4">
                  <p:embed/>
                  <p:pic>
                    <p:nvPicPr>
                      <p:cNvPr id="225" name="Object 2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442" y="4178191"/>
                        <a:ext cx="760952" cy="4842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6" name="Object 2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0048398"/>
              </p:ext>
            </p:extLst>
          </p:nvPr>
        </p:nvGraphicFramePr>
        <p:xfrm>
          <a:off x="5935008" y="4153775"/>
          <a:ext cx="9366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42720" imgH="177480" progId="Equation.DSMT4">
                  <p:embed/>
                </p:oleObj>
              </mc:Choice>
              <mc:Fallback>
                <p:oleObj name="Equation" r:id="rId14" imgW="342720" imgH="177480" progId="Equation.DSMT4">
                  <p:embed/>
                  <p:pic>
                    <p:nvPicPr>
                      <p:cNvPr id="226" name="Object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5008" y="4153775"/>
                        <a:ext cx="936625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7" name="TextBox 226"/>
          <p:cNvSpPr txBox="1"/>
          <p:nvPr/>
        </p:nvSpPr>
        <p:spPr>
          <a:xfrm>
            <a:off x="4525631" y="4786101"/>
            <a:ext cx="3489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Piano   :    Violin    :    Clarinet</a:t>
            </a:r>
          </a:p>
        </p:txBody>
      </p:sp>
      <p:graphicFrame>
        <p:nvGraphicFramePr>
          <p:cNvPr id="228" name="Object 2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0966503"/>
              </p:ext>
            </p:extLst>
          </p:nvPr>
        </p:nvGraphicFramePr>
        <p:xfrm>
          <a:off x="4998501" y="5211879"/>
          <a:ext cx="2316163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50680" imgH="177480" progId="Equation.DSMT4">
                  <p:embed/>
                </p:oleObj>
              </mc:Choice>
              <mc:Fallback>
                <p:oleObj name="Equation" r:id="rId16" imgW="850680" imgH="177480" progId="Equation.DSMT4">
                  <p:embed/>
                  <p:pic>
                    <p:nvPicPr>
                      <p:cNvPr id="228" name="Object 2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8501" y="5211879"/>
                        <a:ext cx="2316163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9" name="Object 2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9548669"/>
              </p:ext>
            </p:extLst>
          </p:nvPr>
        </p:nvGraphicFramePr>
        <p:xfrm>
          <a:off x="4177164" y="2989864"/>
          <a:ext cx="31115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43000" imgH="177480" progId="Equation.DSMT4">
                  <p:embed/>
                </p:oleObj>
              </mc:Choice>
              <mc:Fallback>
                <p:oleObj name="Equation" r:id="rId18" imgW="1143000" imgH="177480" progId="Equation.DSMT4">
                  <p:embed/>
                  <p:pic>
                    <p:nvPicPr>
                      <p:cNvPr id="229" name="Object 2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7164" y="2989864"/>
                        <a:ext cx="3111500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0" name="Object 2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1758367"/>
              </p:ext>
            </p:extLst>
          </p:nvPr>
        </p:nvGraphicFramePr>
        <p:xfrm>
          <a:off x="5749830" y="3457192"/>
          <a:ext cx="1589087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583920" imgH="177480" progId="Equation.DSMT4">
                  <p:embed/>
                </p:oleObj>
              </mc:Choice>
              <mc:Fallback>
                <p:oleObj name="Equation" r:id="rId20" imgW="583920" imgH="177480" progId="Equation.DSMT4">
                  <p:embed/>
                  <p:pic>
                    <p:nvPicPr>
                      <p:cNvPr id="230" name="Object 2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9830" y="3457192"/>
                        <a:ext cx="1589087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1" name="Object 2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9806329"/>
              </p:ext>
            </p:extLst>
          </p:nvPr>
        </p:nvGraphicFramePr>
        <p:xfrm>
          <a:off x="6182451" y="3971104"/>
          <a:ext cx="966788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55320" imgH="177480" progId="Equation.DSMT4">
                  <p:embed/>
                </p:oleObj>
              </mc:Choice>
              <mc:Fallback>
                <p:oleObj name="Equation" r:id="rId22" imgW="355320" imgH="177480" progId="Equation.DSMT4">
                  <p:embed/>
                  <p:pic>
                    <p:nvPicPr>
                      <p:cNvPr id="231" name="Object 2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2451" y="3971104"/>
                        <a:ext cx="966788" cy="484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" name="Rectangle 234"/>
          <p:cNvSpPr/>
          <p:nvPr/>
        </p:nvSpPr>
        <p:spPr>
          <a:xfrm>
            <a:off x="2790497" y="4761188"/>
            <a:ext cx="6353503" cy="20968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32" name="TextBox 231"/>
          <p:cNvSpPr txBox="1"/>
          <p:nvPr/>
        </p:nvSpPr>
        <p:spPr>
          <a:xfrm>
            <a:off x="2806262" y="4572055"/>
            <a:ext cx="6337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number of students in each instrument will be</a:t>
            </a:r>
          </a:p>
        </p:txBody>
      </p:sp>
      <p:sp>
        <p:nvSpPr>
          <p:cNvPr id="233" name="TextBox 232"/>
          <p:cNvSpPr txBox="1"/>
          <p:nvPr/>
        </p:nvSpPr>
        <p:spPr>
          <a:xfrm>
            <a:off x="4173534" y="4954267"/>
            <a:ext cx="3489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Piano   :    Violin    :    Clarinet</a:t>
            </a:r>
          </a:p>
        </p:txBody>
      </p:sp>
      <p:graphicFrame>
        <p:nvGraphicFramePr>
          <p:cNvPr id="234" name="Object 2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8666514"/>
              </p:ext>
            </p:extLst>
          </p:nvPr>
        </p:nvGraphicFramePr>
        <p:xfrm>
          <a:off x="4536309" y="5448464"/>
          <a:ext cx="2695575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990360" imgH="177480" progId="Equation.DSMT4">
                  <p:embed/>
                </p:oleObj>
              </mc:Choice>
              <mc:Fallback>
                <p:oleObj name="Equation" r:id="rId24" imgW="990360" imgH="177480" progId="Equation.DSMT4">
                  <p:embed/>
                  <p:pic>
                    <p:nvPicPr>
                      <p:cNvPr id="234" name="Object 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6309" y="5448464"/>
                        <a:ext cx="2695575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98440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8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1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1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7" dur="1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8" dur="1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1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6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7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8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1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1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7" dur="1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8" dur="1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1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6" dur="1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7" dur="1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8" dur="1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1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6" dur="1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87" dur="1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8" dur="1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1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9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9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1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97" dur="1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98" dur="1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1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6" dur="1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07" dur="1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08" dur="1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9" dur="1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6" dur="1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17" dur="1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8" dur="1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9" dur="1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6" dur="1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7" dur="1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28" dur="1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9" dur="1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6" dur="1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7" dur="1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8" dur="1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9" dur="1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4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6" dur="1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7" dur="1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8" dur="1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9" dur="1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6" dur="1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7" dur="1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8" dur="1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9" dur="1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6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6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6" dur="1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7" dur="1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8" dur="1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1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7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7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6" dur="1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7" dur="1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8" dur="1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9" dur="1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8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6" dur="1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87" dur="1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8" dur="1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9" dur="1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9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9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6" dur="1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7" dur="1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8" dur="1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9" dur="1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0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0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0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6" dur="1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7" dur="1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8" dur="1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9" dur="1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6" dur="1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7" dur="1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8" dur="1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9" dur="1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2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6" dur="1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27" dur="1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8" dur="1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9" dur="1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6" dur="1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37" dur="1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8" dur="1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1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4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6" dur="1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7" dur="1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48" dur="1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9" dur="1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5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6" dur="1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7" dur="1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8" dur="1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9" dur="1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6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6" dur="1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67" dur="1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8" dur="1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9" dur="1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7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7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6" dur="1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77" dur="1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8" dur="1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9" dur="1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8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8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6" dur="1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7" dur="1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88" dur="1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9" dur="1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9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9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6" dur="1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7" dur="1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8" dur="1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9" dur="1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0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0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6" dur="1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7" dur="1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8" dur="1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9" dur="1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6" dur="1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17" dur="1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8" dur="1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9" dur="1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6" dur="1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27" dur="1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28" dur="1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9" dur="1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6" dur="1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7" dur="1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38" dur="1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9" dur="1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4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4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4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5" presetID="32" presetClass="emph" presetSubtype="0" repeatCount="800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6" dur="1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7" dur="1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8" dur="1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9" dur="1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5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5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5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5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55933E-6 L -0.2526 0.03007 " pathEditMode="relative" rAng="0" ptsTypes="AA">
                                      <p:cBhvr>
                                        <p:cTn id="356" dur="8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00" y="1500"/>
                                    </p:animMotion>
                                  </p:childTnLst>
                                </p:cTn>
                              </p:par>
                              <p:par>
                                <p:cTn id="35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58" dur="8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360" dur="8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6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50382E-6 L 0.01441 0.43234 " pathEditMode="relative" rAng="0" ptsTypes="AA">
                                      <p:cBhvr>
                                        <p:cTn id="362" dur="8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0" y="21600"/>
                                    </p:animMotion>
                                  </p:childTnLst>
                                </p:cTn>
                              </p:par>
                              <p:par>
                                <p:cTn id="36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23687E-6 L -0.41771 0.31529 " pathEditMode="relative" rAng="0" ptsTypes="AA">
                                      <p:cBhvr>
                                        <p:cTn id="364" dur="8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900" y="15800"/>
                                    </p:animMotion>
                                  </p:childTnLst>
                                </p:cTn>
                              </p:par>
                              <p:par>
                                <p:cTn id="36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12815E-7 L -0.31528 -0.02313 " pathEditMode="relative" rAng="0" ptsTypes="AA">
                                      <p:cBhvr>
                                        <p:cTn id="366" dur="8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00" y="-1200"/>
                                    </p:animMotion>
                                  </p:childTnLst>
                                </p:cTn>
                              </p:par>
                              <p:par>
                                <p:cTn id="36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26926E-6 L -0.51163 -0.0185 " pathEditMode="relative" rAng="0" ptsTypes="AA">
                                      <p:cBhvr>
                                        <p:cTn id="368" dur="8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600" y="-900"/>
                                    </p:animMotion>
                                  </p:childTnLst>
                                </p:cTn>
                              </p:par>
                              <p:par>
                                <p:cTn id="36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70507E-6 L -0.30486 -0.08235 " pathEditMode="relative" rAng="0" ptsTypes="AA">
                                      <p:cBhvr>
                                        <p:cTn id="370" dur="8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00" y="-4100"/>
                                    </p:animMotion>
                                  </p:childTnLst>
                                </p:cTn>
                              </p:par>
                              <p:par>
                                <p:cTn id="37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3.7037E-7 L -0.52309 0.36273 " pathEditMode="relative" rAng="0" ptsTypes="AA">
                                      <p:cBhvr>
                                        <p:cTn id="372" dur="8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163" y="18125"/>
                                    </p:animMotion>
                                  </p:childTnLst>
                                </p:cTn>
                              </p:par>
                              <p:par>
                                <p:cTn id="37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2415E-6 L -0.44653 0.38585 " pathEditMode="relative" rAng="0" ptsTypes="AA">
                                      <p:cBhvr>
                                        <p:cTn id="374" dur="8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00" y="19300"/>
                                    </p:animMotion>
                                  </p:childTnLst>
                                </p:cTn>
                              </p:par>
                              <p:par>
                                <p:cTn id="37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2.45663E-6 L -0.75347 -0.03378 " pathEditMode="relative" rAng="0" ptsTypes="AA">
                                      <p:cBhvr>
                                        <p:cTn id="376" dur="8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700" y="-1700"/>
                                    </p:animMotion>
                                  </p:childTnLst>
                                </p:cTn>
                              </p:par>
                              <p:par>
                                <p:cTn id="37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2.27388E-6 L -0.52916 0.27805 " pathEditMode="relative" rAng="0" ptsTypes="AA">
                                      <p:cBhvr>
                                        <p:cTn id="378" dur="8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500" y="13900"/>
                                    </p:animMotion>
                                  </p:childTnLst>
                                </p:cTn>
                              </p:par>
                              <p:par>
                                <p:cTn id="37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31182E-6 L -0.31684 0.34652 " pathEditMode="relative" rAng="0" ptsTypes="AA">
                                      <p:cBhvr>
                                        <p:cTn id="380" dur="8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900" y="17300"/>
                                    </p:animMotion>
                                  </p:childTnLst>
                                </p:cTn>
                              </p:par>
                              <p:par>
                                <p:cTn id="38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04025E-6 L -0.50225 -0.08443 " pathEditMode="relative" rAng="0" ptsTypes="AA">
                                      <p:cBhvr>
                                        <p:cTn id="382" dur="8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100" y="-4200"/>
                                    </p:animMotion>
                                  </p:childTnLst>
                                </p:cTn>
                              </p:par>
                              <p:par>
                                <p:cTn id="38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08189E-6 L -0.23003 0.37428 " pathEditMode="relative" rAng="0" ptsTypes="AA">
                                      <p:cBhvr>
                                        <p:cTn id="384" dur="8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00" y="18700"/>
                                    </p:animMotion>
                                  </p:childTnLst>
                                </p:cTn>
                              </p:par>
                              <p:par>
                                <p:cTn id="38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00023E-6 L -0.55261 0.30696 " pathEditMode="relative" rAng="0" ptsTypes="AA">
                                      <p:cBhvr>
                                        <p:cTn id="386" dur="8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600" y="15300"/>
                                    </p:animMotion>
                                  </p:childTnLst>
                                </p:cTn>
                              </p:par>
                              <p:par>
                                <p:cTn id="38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52232E-6 L -0.66129 0.05089 " pathEditMode="relative" rAng="0" ptsTypes="AA">
                                      <p:cBhvr>
                                        <p:cTn id="388" dur="8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100" y="2500"/>
                                    </p:animMotion>
                                  </p:childTnLst>
                                </p:cTn>
                              </p:par>
                              <p:par>
                                <p:cTn id="38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40111E-6 L -0.51354 0.14827 " pathEditMode="relative" rAng="0" ptsTypes="AA">
                                      <p:cBhvr>
                                        <p:cTn id="390" dur="8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700" y="7400"/>
                                    </p:animMotion>
                                  </p:childTnLst>
                                </p:cTn>
                              </p:par>
                              <p:par>
                                <p:cTn id="39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03562E-6 L -0.43698 0.25121 " pathEditMode="relative" rAng="0" ptsTypes="AA">
                                      <p:cBhvr>
                                        <p:cTn id="392" dur="8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900" y="12600"/>
                                    </p:animMotion>
                                  </p:childTnLst>
                                </p:cTn>
                              </p:par>
                              <p:par>
                                <p:cTn id="39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1.35091E-6 L -0.2684 0.02452 " pathEditMode="relative" rAng="0" ptsTypes="AA">
                                      <p:cBhvr>
                                        <p:cTn id="394" dur="8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00" y="1200"/>
                                    </p:animMotion>
                                  </p:childTnLst>
                                </p:cTn>
                              </p:par>
                              <p:par>
                                <p:cTn id="39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76058E-6 L -0.31336 -0.08119 " pathEditMode="relative" rAng="0" ptsTypes="AA">
                                      <p:cBhvr>
                                        <p:cTn id="396" dur="8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00" y="-4100"/>
                                    </p:animMotion>
                                  </p:childTnLst>
                                </p:cTn>
                              </p:par>
                              <p:par>
                                <p:cTn id="39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53366E-6 L 0.19601 0.29193 " pathEditMode="relative" rAng="0" ptsTypes="AA">
                                      <p:cBhvr>
                                        <p:cTn id="398" dur="8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00" y="14600"/>
                                    </p:animMotion>
                                  </p:childTnLst>
                                </p:cTn>
                              </p:par>
                              <p:par>
                                <p:cTn id="39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80523E-6 L -0.27343 0.23294 " pathEditMode="relative" rAng="0" ptsTypes="AA">
                                      <p:cBhvr>
                                        <p:cTn id="400" dur="80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00" y="11600"/>
                                    </p:animMotion>
                                  </p:childTnLst>
                                </p:cTn>
                              </p:par>
                              <p:par>
                                <p:cTn id="40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31182E-6 L -0.68039 -0.09716 " pathEditMode="relative" rAng="0" ptsTypes="AA">
                                      <p:cBhvr>
                                        <p:cTn id="402" dur="8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000" y="-4900"/>
                                    </p:animMotion>
                                  </p:childTnLst>
                                </p:cTn>
                              </p:par>
                              <p:par>
                                <p:cTn id="40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4.46681E-6 L -0.19878 0.10895 " pathEditMode="relative" rAng="0" ptsTypes="AA">
                                      <p:cBhvr>
                                        <p:cTn id="404" dur="80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900" y="5400"/>
                                    </p:animMotion>
                                  </p:childTnLst>
                                </p:cTn>
                              </p:par>
                              <p:par>
                                <p:cTn id="40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2.12815E-6 L -0.17865 0.20842 " pathEditMode="relative" rAng="0" ptsTypes="AA">
                                      <p:cBhvr>
                                        <p:cTn id="406" dur="80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00" y="10400"/>
                                    </p:animMotion>
                                  </p:childTnLst>
                                </p:cTn>
                              </p:par>
                              <p:par>
                                <p:cTn id="40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4.76521E-6 L -0.2309 -0.07541 " pathEditMode="relative" rAng="0" ptsTypes="AA">
                                      <p:cBhvr>
                                        <p:cTn id="408" dur="80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500" y="-3800"/>
                                    </p:animMotion>
                                  </p:childTnLst>
                                </p:cTn>
                              </p:par>
                              <p:par>
                                <p:cTn id="40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92482E-6 L -0.29531 0.41707 " pathEditMode="relative" rAng="0" ptsTypes="AA">
                                      <p:cBhvr>
                                        <p:cTn id="410" dur="8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800" y="20800"/>
                                    </p:animMotion>
                                  </p:childTnLst>
                                </p:cTn>
                              </p:par>
                              <p:par>
                                <p:cTn id="41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47606E-6 L -0.40052 0.16701 " pathEditMode="relative" rAng="0" ptsTypes="AA">
                                      <p:cBhvr>
                                        <p:cTn id="412" dur="80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00" y="8400"/>
                                    </p:animMotion>
                                  </p:childTnLst>
                                </p:cTn>
                              </p:par>
                              <p:par>
                                <p:cTn id="41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5859E-6 L -0.11615 0.1182 " pathEditMode="relative" rAng="0" ptsTypes="AA">
                                      <p:cBhvr>
                                        <p:cTn id="414" dur="80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800" y="5900"/>
                                    </p:animMotion>
                                  </p:childTnLst>
                                </p:cTn>
                              </p:par>
                              <p:par>
                                <p:cTn id="41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02244E-6 L -0.50381 0.11242 " pathEditMode="relative" rAng="0" ptsTypes="AA">
                                      <p:cBhvr>
                                        <p:cTn id="416" dur="80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200" y="5600"/>
                                    </p:animMotion>
                                  </p:childTnLst>
                                </p:cTn>
                              </p:par>
                              <p:par>
                                <p:cTn id="41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418" dur="80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2.87763E-6 L -0.48402 0.1795 " pathEditMode="relative" rAng="0" ptsTypes="AA">
                                      <p:cBhvr>
                                        <p:cTn id="420" dur="8000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200" y="9000"/>
                                    </p:animMotion>
                                  </p:childTnLst>
                                </p:cTn>
                              </p:par>
                              <p:par>
                                <p:cTn id="42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35647E-6 L -0.24046 0.46681 " pathEditMode="relative" rAng="0" ptsTypes="AA">
                                      <p:cBhvr>
                                        <p:cTn id="422" dur="80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00" y="23300"/>
                                    </p:animMotion>
                                  </p:childTnLst>
                                </p:cTn>
                              </p:par>
                              <p:par>
                                <p:cTn id="42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58247E-6 L -0.42135 0.17604 " pathEditMode="relative" rAng="0" ptsTypes="AA">
                                      <p:cBhvr>
                                        <p:cTn id="424" dur="80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100" y="8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5" fill="hold">
                      <p:stCondLst>
                        <p:cond delay="indefinite"/>
                      </p:stCondLst>
                      <p:childTnLst>
                        <p:par>
                          <p:cTn id="426" fill="hold">
                            <p:stCondLst>
                              <p:cond delay="0"/>
                            </p:stCondLst>
                            <p:childTnLst>
                              <p:par>
                                <p:cTn id="4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3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3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3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fill="hold">
                      <p:stCondLst>
                        <p:cond delay="indefinite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9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4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4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5" fill="hold">
                      <p:stCondLst>
                        <p:cond delay="indefinite"/>
                      </p:stCondLst>
                      <p:childTnLst>
                        <p:par>
                          <p:cTn id="446" fill="hold">
                            <p:stCondLst>
                              <p:cond delay="0"/>
                            </p:stCondLst>
                            <p:childTnLst>
                              <p:par>
                                <p:cTn id="4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9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0" fill="hold">
                      <p:stCondLst>
                        <p:cond delay="indefinite"/>
                      </p:stCondLst>
                      <p:childTnLst>
                        <p:par>
                          <p:cTn id="451" fill="hold">
                            <p:stCondLst>
                              <p:cond delay="0"/>
                            </p:stCondLst>
                            <p:childTnLst>
                              <p:par>
                                <p:cTn id="4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4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5" fill="hold">
                      <p:stCondLst>
                        <p:cond delay="indefinite"/>
                      </p:stCondLst>
                      <p:childTnLst>
                        <p:par>
                          <p:cTn id="456" fill="hold">
                            <p:stCondLst>
                              <p:cond delay="0"/>
                            </p:stCondLst>
                            <p:childTnLst>
                              <p:par>
                                <p:cTn id="4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9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0" fill="hold">
                      <p:stCondLst>
                        <p:cond delay="indefinite"/>
                      </p:stCondLst>
                      <p:childTnLst>
                        <p:par>
                          <p:cTn id="461" fill="hold">
                            <p:stCondLst>
                              <p:cond delay="0"/>
                            </p:stCondLst>
                            <p:childTnLst>
                              <p:par>
                                <p:cTn id="4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4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5" fill="hold">
                      <p:stCondLst>
                        <p:cond delay="indefinite"/>
                      </p:stCondLst>
                      <p:childTnLst>
                        <p:par>
                          <p:cTn id="466" fill="hold">
                            <p:stCondLst>
                              <p:cond delay="0"/>
                            </p:stCondLst>
                            <p:childTnLst>
                              <p:par>
                                <p:cTn id="4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9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0" fill="hold">
                      <p:stCondLst>
                        <p:cond delay="indefinite"/>
                      </p:stCondLst>
                      <p:childTnLst>
                        <p:par>
                          <p:cTn id="471" fill="hold">
                            <p:stCondLst>
                              <p:cond delay="0"/>
                            </p:stCondLst>
                            <p:childTnLst>
                              <p:par>
                                <p:cTn id="4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4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5" fill="hold">
                      <p:stCondLst>
                        <p:cond delay="indefinite"/>
                      </p:stCondLst>
                      <p:childTnLst>
                        <p:par>
                          <p:cTn id="476" fill="hold">
                            <p:stCondLst>
                              <p:cond delay="0"/>
                            </p:stCondLst>
                            <p:childTnLst>
                              <p:par>
                                <p:cTn id="4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9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0" fill="hold">
                      <p:stCondLst>
                        <p:cond delay="indefinite"/>
                      </p:stCondLst>
                      <p:childTnLst>
                        <p:par>
                          <p:cTn id="481" fill="hold">
                            <p:stCondLst>
                              <p:cond delay="0"/>
                            </p:stCondLst>
                            <p:childTnLst>
                              <p:par>
                                <p:cTn id="4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4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5" fill="hold">
                      <p:stCondLst>
                        <p:cond delay="indefinite"/>
                      </p:stCondLst>
                      <p:childTnLst>
                        <p:par>
                          <p:cTn id="486" fill="hold">
                            <p:stCondLst>
                              <p:cond delay="0"/>
                            </p:stCondLst>
                            <p:childTnLst>
                              <p:par>
                                <p:cTn id="4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9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0" fill="hold">
                      <p:stCondLst>
                        <p:cond delay="indefinite"/>
                      </p:stCondLst>
                      <p:childTnLst>
                        <p:par>
                          <p:cTn id="491" fill="hold">
                            <p:stCondLst>
                              <p:cond delay="0"/>
                            </p:stCondLst>
                            <p:childTnLst>
                              <p:par>
                                <p:cTn id="4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4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5" fill="hold">
                      <p:stCondLst>
                        <p:cond delay="indefinite"/>
                      </p:stCondLst>
                      <p:childTnLst>
                        <p:par>
                          <p:cTn id="496" fill="hold">
                            <p:stCondLst>
                              <p:cond delay="0"/>
                            </p:stCondLst>
                            <p:childTnLst>
                              <p:par>
                                <p:cTn id="4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9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0" fill="hold">
                      <p:stCondLst>
                        <p:cond delay="indefinite"/>
                      </p:stCondLst>
                      <p:childTnLst>
                        <p:par>
                          <p:cTn id="501" fill="hold">
                            <p:stCondLst>
                              <p:cond delay="0"/>
                            </p:stCondLst>
                            <p:childTnLst>
                              <p:par>
                                <p:cTn id="50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3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6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9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2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5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8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1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4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7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9" fill="hold">
                            <p:stCondLst>
                              <p:cond delay="500"/>
                            </p:stCondLst>
                            <p:childTnLst>
                              <p:par>
                                <p:cTn id="530" presetID="64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1.94265E-6 L -0.08073 -0.40564 " pathEditMode="relative" rAng="0" ptsTypes="AA">
                                      <p:cBhvr>
                                        <p:cTn id="531" dur="20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45" y="-20282"/>
                                    </p:animMotion>
                                  </p:childTnLst>
                                </p:cTn>
                              </p:par>
                              <p:par>
                                <p:cTn id="53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33025E-6 L -0.07135 -0.43177 " pathEditMode="relative" rAng="0" ptsTypes="AA">
                                      <p:cBhvr>
                                        <p:cTn id="533" dur="2000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76" y="-21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4" fill="hold">
                      <p:stCondLst>
                        <p:cond delay="indefinite"/>
                      </p:stCondLst>
                      <p:childTnLst>
                        <p:par>
                          <p:cTn id="535" fill="hold">
                            <p:stCondLst>
                              <p:cond delay="0"/>
                            </p:stCondLst>
                            <p:childTnLst>
                              <p:par>
                                <p:cTn id="5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8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9" fill="hold">
                      <p:stCondLst>
                        <p:cond delay="indefinite"/>
                      </p:stCondLst>
                      <p:childTnLst>
                        <p:par>
                          <p:cTn id="540" fill="hold">
                            <p:stCondLst>
                              <p:cond delay="0"/>
                            </p:stCondLst>
                            <p:childTnLst>
                              <p:par>
                                <p:cTn id="5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3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4" fill="hold">
                      <p:stCondLst>
                        <p:cond delay="indefinite"/>
                      </p:stCondLst>
                      <p:childTnLst>
                        <p:par>
                          <p:cTn id="545" fill="hold">
                            <p:stCondLst>
                              <p:cond delay="0"/>
                            </p:stCondLst>
                            <p:childTnLst>
                              <p:par>
                                <p:cTn id="5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8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1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2" fill="hold">
                      <p:stCondLst>
                        <p:cond delay="indefinite"/>
                      </p:stCondLst>
                      <p:childTnLst>
                        <p:par>
                          <p:cTn id="553" fill="hold">
                            <p:stCondLst>
                              <p:cond delay="0"/>
                            </p:stCondLst>
                            <p:childTnLst>
                              <p:par>
                                <p:cTn id="5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6" dur="5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7" fill="hold">
                      <p:stCondLst>
                        <p:cond delay="indefinite"/>
                      </p:stCondLst>
                      <p:childTnLst>
                        <p:par>
                          <p:cTn id="558" fill="hold">
                            <p:stCondLst>
                              <p:cond delay="0"/>
                            </p:stCondLst>
                            <p:childTnLst>
                              <p:par>
                                <p:cTn id="5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1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2" fill="hold">
                      <p:stCondLst>
                        <p:cond delay="indefinite"/>
                      </p:stCondLst>
                      <p:childTnLst>
                        <p:par>
                          <p:cTn id="563" fill="hold">
                            <p:stCondLst>
                              <p:cond delay="0"/>
                            </p:stCondLst>
                            <p:childTnLst>
                              <p:par>
                                <p:cTn id="5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6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" grpId="0"/>
      <p:bldP spid="218" grpId="1"/>
      <p:bldP spid="219" grpId="0"/>
      <p:bldP spid="219" grpId="1"/>
      <p:bldP spid="220" grpId="0"/>
      <p:bldP spid="220" grpId="1"/>
      <p:bldP spid="222" grpId="0"/>
      <p:bldP spid="222" grpId="1"/>
      <p:bldP spid="224" grpId="0"/>
      <p:bldP spid="224" grpId="1"/>
      <p:bldP spid="227" grpId="0"/>
      <p:bldP spid="227" grpId="1"/>
      <p:bldP spid="235" grpId="0" animBg="1"/>
      <p:bldP spid="232" grpId="0"/>
      <p:bldP spid="2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712968" cy="18722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A" dirty="0"/>
              <a:t>Two triangles share a common side. The side of one triangle are in the ratio 8 : 9 : 15 and the sides of the other triangle are in the ratio 7 : 10 : 12. Assuming that all of the sides of both triangles are of integral, what is the smallest possible length of the common side?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763221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FDDFC0B-719D-49A9-9973-25101B241824}"/>
              </a:ext>
            </a:extLst>
          </p:cNvPr>
          <p:cNvSpPr txBox="1">
            <a:spLocks/>
          </p:cNvSpPr>
          <p:nvPr/>
        </p:nvSpPr>
        <p:spPr>
          <a:xfrm>
            <a:off x="128156" y="175133"/>
            <a:ext cx="8712968" cy="139810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100" dirty="0"/>
              <a:t>Q3: Two classes in an elementary school have both grades 6s and 7s.  Class A is twice as big as class B.  The ratio of grades 6 to 7 in Class A is 7 to 5 and in Class B is 2 to 3.   What is the ratio of grades 6 to 7 altogether?  </a:t>
            </a:r>
          </a:p>
          <a:p>
            <a:endParaRPr lang="en-CA" sz="2100" dirty="0"/>
          </a:p>
        </p:txBody>
      </p:sp>
    </p:spTree>
    <p:extLst>
      <p:ext uri="{BB962C8B-B14F-4D97-AF65-F5344CB8AC3E}">
        <p14:creationId xmlns:p14="http://schemas.microsoft.com/office/powerpoint/2010/main" val="3553666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E2FED0-912A-4BD8-8694-1125D1A851E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81354" y="221567"/>
            <a:ext cx="5707554" cy="26122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200" dirty="0"/>
              <a:t>There are two vessels containing mixture of milk and water.  In the first vessel the water is 2/3 of the milk.  In the second vessel, the water is 40% of the milk.  In what ratio should we mix these liquids to obtain a mixture with a water to milk ratio of 1:2?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0BC5E7-481D-4CC3-94DB-E85D19B865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1815" y="57665"/>
            <a:ext cx="2833365" cy="2693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810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990FE-61BA-4B63-97A4-550C4E5F3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083" y="49555"/>
            <a:ext cx="7467600" cy="597559"/>
          </a:xfrm>
        </p:spPr>
        <p:txBody>
          <a:bodyPr/>
          <a:lstStyle/>
          <a:p>
            <a:r>
              <a:rPr lang="en-CA" dirty="0"/>
              <a:t>Rate of Work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ABC64-5336-47E4-919A-F53EA567068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0338" y="587324"/>
            <a:ext cx="8419514" cy="1431390"/>
          </a:xfrm>
        </p:spPr>
        <p:txBody>
          <a:bodyPr>
            <a:normAutofit lnSpcReduction="10000"/>
          </a:bodyPr>
          <a:lstStyle/>
          <a:p>
            <a:r>
              <a:rPr lang="en-CA" sz="2100" dirty="0"/>
              <a:t>One main concepts of this section is dealing with scenarios when you have one more people working together</a:t>
            </a:r>
          </a:p>
          <a:p>
            <a:r>
              <a:rPr lang="en-CA" sz="2100" dirty="0"/>
              <a:t>Each person has a rate of how fast they work and you want to  find out how long it takes for the job to be completed together</a:t>
            </a:r>
          </a:p>
          <a:p>
            <a:endParaRPr lang="en-CA" sz="21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5B10597-7D0B-4951-9759-5252B8DC2431}"/>
              </a:ext>
            </a:extLst>
          </p:cNvPr>
          <p:cNvSpPr txBox="1">
            <a:spLocks/>
          </p:cNvSpPr>
          <p:nvPr/>
        </p:nvSpPr>
        <p:spPr>
          <a:xfrm>
            <a:off x="32823" y="1956578"/>
            <a:ext cx="8583637" cy="1790114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altLang="en-US" sz="2400" dirty="0" err="1"/>
              <a:t>Ie</a:t>
            </a:r>
            <a:r>
              <a:rPr lang="en-CA" altLang="en-US" sz="2400" dirty="0"/>
              <a:t>: To paint a house alone, Sam would need 4 hours, Tim 6 hours, and Sara 5 hours.  How long would it take for them to paint it together?</a:t>
            </a:r>
          </a:p>
          <a:p>
            <a:r>
              <a:rPr lang="en-CA" altLang="en-US" sz="2400" dirty="0"/>
              <a:t>Think of these problems as percentages, each person does their part (percentage) to complete the job (100%)</a:t>
            </a:r>
            <a:endParaRPr lang="en-CA" sz="21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CFCC54-BA4C-4F5E-BC52-F4B2FBD1C06A}"/>
              </a:ext>
            </a:extLst>
          </p:cNvPr>
          <p:cNvSpPr/>
          <p:nvPr/>
        </p:nvSpPr>
        <p:spPr>
          <a:xfrm>
            <a:off x="712788" y="4540250"/>
            <a:ext cx="955675" cy="1327150"/>
          </a:xfrm>
          <a:prstGeom prst="rect">
            <a:avLst/>
          </a:prstGeom>
          <a:noFill/>
          <a:ln w="349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745794-54FF-4E70-A16F-AAA96362F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7988" y="4951413"/>
            <a:ext cx="5715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 sz="330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48DC6A-2E2D-4A2D-8680-D431FAC04E11}"/>
              </a:ext>
            </a:extLst>
          </p:cNvPr>
          <p:cNvSpPr/>
          <p:nvPr/>
        </p:nvSpPr>
        <p:spPr>
          <a:xfrm>
            <a:off x="2300288" y="4535488"/>
            <a:ext cx="955675" cy="1327150"/>
          </a:xfrm>
          <a:prstGeom prst="rect">
            <a:avLst/>
          </a:prstGeom>
          <a:noFill/>
          <a:ln w="349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56F817-A789-4B2D-8376-EFBD4AB1B2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8388" y="4124325"/>
            <a:ext cx="865187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 sz="2200">
                <a:solidFill>
                  <a:srgbClr val="FF0000"/>
                </a:solidFill>
              </a:rPr>
              <a:t>Tim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CC30D5D-90FA-409E-B600-C20344FB383C}"/>
              </a:ext>
            </a:extLst>
          </p:cNvPr>
          <p:cNvSpPr/>
          <p:nvPr/>
        </p:nvSpPr>
        <p:spPr>
          <a:xfrm>
            <a:off x="3795713" y="4530725"/>
            <a:ext cx="955675" cy="1327150"/>
          </a:xfrm>
          <a:prstGeom prst="rect">
            <a:avLst/>
          </a:prstGeom>
          <a:noFill/>
          <a:ln w="349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C57F9D-C331-498F-9A0E-6F67DCDE8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33813" y="4119563"/>
            <a:ext cx="86518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 sz="2200">
                <a:solidFill>
                  <a:srgbClr val="FF0000"/>
                </a:solidFill>
              </a:rPr>
              <a:t>Sara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F5ED4BC-9CAC-43AC-BB6F-0EF5B53565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838" y="4132263"/>
            <a:ext cx="8636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 sz="2200">
                <a:solidFill>
                  <a:srgbClr val="FF0000"/>
                </a:solidFill>
              </a:rPr>
              <a:t>Sam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AC10E9B-3775-4B81-BCC5-0584F3EDA1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0563" y="4989513"/>
            <a:ext cx="5715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 sz="330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135F012-0A14-4809-A10B-5EA6FDE2E0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8213" y="5019675"/>
            <a:ext cx="5715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 sz="330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2DE4B63-CEA5-4BE1-BADD-BF8D0F98A2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2063" y="5035550"/>
            <a:ext cx="151447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 sz="3300">
                <a:solidFill>
                  <a:srgbClr val="FF0000"/>
                </a:solidFill>
              </a:rPr>
              <a:t>100%</a:t>
            </a:r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54917F65-07EB-45A7-9CCF-0F95ADF9F0A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2975" y="4506913"/>
          <a:ext cx="547688" cy="1414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334" imgH="393529" progId="Equation.DSMT4">
                  <p:embed/>
                </p:oleObj>
              </mc:Choice>
              <mc:Fallback>
                <p:oleObj name="Equation" r:id="rId3" imgW="152334" imgH="393529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54917F65-07EB-45A7-9CCF-0F95ADF9F0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975" y="4506913"/>
                        <a:ext cx="547688" cy="1414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88418F62-E71D-4815-8682-C9638AF91B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32063" y="4503738"/>
          <a:ext cx="503237" cy="141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639" imgH="393529" progId="Equation.DSMT4">
                  <p:embed/>
                </p:oleObj>
              </mc:Choice>
              <mc:Fallback>
                <p:oleObj name="Equation" r:id="rId5" imgW="139639" imgH="393529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88418F62-E71D-4815-8682-C9638AF91B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2063" y="4503738"/>
                        <a:ext cx="503237" cy="1416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8D886869-0917-4CBB-8DDF-84C9379615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8438" y="4522788"/>
          <a:ext cx="503237" cy="141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9639" imgH="393529" progId="Equation.DSMT4">
                  <p:embed/>
                </p:oleObj>
              </mc:Choice>
              <mc:Fallback>
                <p:oleObj name="Equation" r:id="rId7" imgW="139639" imgH="393529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8D886869-0917-4CBB-8DDF-84C9379615C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8438" y="4522788"/>
                        <a:ext cx="503237" cy="1416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1E7192AC-BB75-4C98-B84C-1C20862821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38" y="5978525"/>
            <a:ext cx="47371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 sz="2200">
                <a:solidFill>
                  <a:srgbClr val="FF0000"/>
                </a:solidFill>
              </a:rPr>
              <a:t>The denominators are the individual times when working alone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3A88DC0-43BB-44F8-B00D-0B4AA4B2CF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1688" y="4464050"/>
            <a:ext cx="32131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 sz="2200" dirty="0">
                <a:solidFill>
                  <a:srgbClr val="FF0000"/>
                </a:solidFill>
              </a:rPr>
              <a:t>100% means that the job is complete</a:t>
            </a:r>
          </a:p>
        </p:txBody>
      </p:sp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C2874760-CD64-4918-A350-92A123DAEA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19650" y="4959350"/>
          <a:ext cx="77787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619" imgH="164885" progId="Equation.DSMT4">
                  <p:embed/>
                </p:oleObj>
              </mc:Choice>
              <mc:Fallback>
                <p:oleObj name="Equation" r:id="rId9" imgW="215619" imgH="164885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C2874760-CD64-4918-A350-92A123DAEA5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9650" y="4959350"/>
                        <a:ext cx="777875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F25748CD-872B-43D0-9569-5E2D06377340}"/>
              </a:ext>
            </a:extLst>
          </p:cNvPr>
          <p:cNvSpPr txBox="1">
            <a:spLocks/>
          </p:cNvSpPr>
          <p:nvPr/>
        </p:nvSpPr>
        <p:spPr bwMode="auto">
          <a:xfrm>
            <a:off x="32383" y="3664532"/>
            <a:ext cx="9097963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639763" indent="-2730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indent="-182563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187450" indent="-182563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1462088" indent="-182563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19192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3764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28336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290888" indent="-182563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r>
              <a:rPr lang="en-CA" altLang="en-US" sz="2100"/>
              <a:t>Let “x” be the time that it takes to complete when working  together</a:t>
            </a:r>
          </a:p>
        </p:txBody>
      </p:sp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990A598C-9255-4EEA-B3C6-D5F3B944CA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2188" y="4756150"/>
          <a:ext cx="45720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835" imgH="139518" progId="Equation.DSMT4">
                  <p:embed/>
                </p:oleObj>
              </mc:Choice>
              <mc:Fallback>
                <p:oleObj name="Equation" r:id="rId11" imgW="126835" imgH="139518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990A598C-9255-4EEA-B3C6-D5F3B944CA8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4756150"/>
                        <a:ext cx="457200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6FBBD9D8-06EC-4ECE-AA62-7CBEF68486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81275" y="4767263"/>
          <a:ext cx="45720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835" imgH="139518" progId="Equation.DSMT4">
                  <p:embed/>
                </p:oleObj>
              </mc:Choice>
              <mc:Fallback>
                <p:oleObj name="Equation" r:id="rId13" imgW="126835" imgH="139518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6FBBD9D8-06EC-4ECE-AA62-7CBEF684866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1275" y="4767263"/>
                        <a:ext cx="457200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E743BED2-59FE-4423-BCC1-7417379A48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44950" y="4764088"/>
          <a:ext cx="45720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835" imgH="139518" progId="Equation.DSMT4">
                  <p:embed/>
                </p:oleObj>
              </mc:Choice>
              <mc:Fallback>
                <p:oleObj name="Equation" r:id="rId14" imgW="126835" imgH="139518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E743BED2-59FE-4423-BCC1-7417379A48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4950" y="4764088"/>
                        <a:ext cx="457200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>
            <a:extLst>
              <a:ext uri="{FF2B5EF4-FFF2-40B4-BE49-F238E27FC236}">
                <a16:creationId xmlns:a16="http://schemas.microsoft.com/office/drawing/2014/main" id="{22127B45-6BD9-4601-B78A-08791A6861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848350"/>
            <a:ext cx="2413000" cy="76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 sz="2200">
                <a:solidFill>
                  <a:srgbClr val="FF0000"/>
                </a:solidFill>
              </a:rPr>
              <a:t>Solve this equation for “x”</a:t>
            </a:r>
          </a:p>
        </p:txBody>
      </p:sp>
    </p:spTree>
    <p:extLst>
      <p:ext uri="{BB962C8B-B14F-4D97-AF65-F5344CB8AC3E}">
        <p14:creationId xmlns:p14="http://schemas.microsoft.com/office/powerpoint/2010/main" val="1561172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  <p:bldP spid="9" grpId="0" animBg="1"/>
      <p:bldP spid="10" grpId="0"/>
      <p:bldP spid="11" grpId="0" animBg="1"/>
      <p:bldP spid="12" grpId="0"/>
      <p:bldP spid="13" grpId="0"/>
      <p:bldP spid="14" grpId="0"/>
      <p:bldP spid="15" grpId="0"/>
      <p:bldP spid="16" grpId="0"/>
      <p:bldP spid="16" grpId="1"/>
      <p:bldP spid="20" grpId="0"/>
      <p:bldP spid="21" grpId="0"/>
      <p:bldP spid="23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C09A623-8238-49CE-BB36-CF265337B41E}"/>
              </a:ext>
            </a:extLst>
          </p:cNvPr>
          <p:cNvSpPr/>
          <p:nvPr/>
        </p:nvSpPr>
        <p:spPr>
          <a:xfrm>
            <a:off x="551010" y="420687"/>
            <a:ext cx="955675" cy="1327150"/>
          </a:xfrm>
          <a:prstGeom prst="rect">
            <a:avLst/>
          </a:prstGeom>
          <a:noFill/>
          <a:ln w="349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9B8168-D74C-4015-9D1C-D1AFD2E703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6210" y="831850"/>
            <a:ext cx="5715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 sz="330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031A58E-1047-4C55-BF7B-CB5E149C178E}"/>
              </a:ext>
            </a:extLst>
          </p:cNvPr>
          <p:cNvSpPr/>
          <p:nvPr/>
        </p:nvSpPr>
        <p:spPr>
          <a:xfrm>
            <a:off x="2138510" y="415925"/>
            <a:ext cx="955675" cy="1327150"/>
          </a:xfrm>
          <a:prstGeom prst="rect">
            <a:avLst/>
          </a:prstGeom>
          <a:noFill/>
          <a:ln w="349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E2A97A-526A-4512-AAF9-C05B2A81A4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6610" y="4762"/>
            <a:ext cx="865187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 sz="2200">
                <a:solidFill>
                  <a:srgbClr val="FF0000"/>
                </a:solidFill>
              </a:rPr>
              <a:t>Tim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65DD014-2C37-4E3B-AA48-DEA9ECE2F513}"/>
              </a:ext>
            </a:extLst>
          </p:cNvPr>
          <p:cNvSpPr/>
          <p:nvPr/>
        </p:nvSpPr>
        <p:spPr>
          <a:xfrm>
            <a:off x="3633935" y="411162"/>
            <a:ext cx="955675" cy="1327150"/>
          </a:xfrm>
          <a:prstGeom prst="rect">
            <a:avLst/>
          </a:prstGeom>
          <a:noFill/>
          <a:ln w="3492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128EC6-5DE8-4669-9312-4BA13F215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2035" y="0"/>
            <a:ext cx="865187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 sz="2200">
                <a:solidFill>
                  <a:srgbClr val="FF0000"/>
                </a:solidFill>
              </a:rPr>
              <a:t>Sara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CEC50A-EB54-4A72-BA70-9FA66F4CF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060" y="12700"/>
            <a:ext cx="86360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 sz="2200">
                <a:solidFill>
                  <a:srgbClr val="FF0000"/>
                </a:solidFill>
              </a:rPr>
              <a:t>Sam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AD62BC3-F750-416D-8152-02F4CA2D3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68785" y="869950"/>
            <a:ext cx="5715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 sz="330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608FF3D-4B75-42AB-87D9-1FEE98F8AA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6435" y="900112"/>
            <a:ext cx="571500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 sz="3300">
                <a:solidFill>
                  <a:srgbClr val="FF0000"/>
                </a:solidFill>
              </a:rPr>
              <a:t>=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194E224F-17F4-4251-AE49-31296F8507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7767717"/>
              </p:ext>
            </p:extLst>
          </p:nvPr>
        </p:nvGraphicFramePr>
        <p:xfrm>
          <a:off x="781197" y="387350"/>
          <a:ext cx="547688" cy="1414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334" imgH="393529" progId="Equation.DSMT4">
                  <p:embed/>
                </p:oleObj>
              </mc:Choice>
              <mc:Fallback>
                <p:oleObj name="Equation" r:id="rId3" imgW="152334" imgH="393529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194E224F-17F4-4251-AE49-31296F8507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197" y="387350"/>
                        <a:ext cx="547688" cy="1414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043D8224-256C-4044-A3C1-9698FCA61A1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0120587"/>
              </p:ext>
            </p:extLst>
          </p:nvPr>
        </p:nvGraphicFramePr>
        <p:xfrm>
          <a:off x="2370285" y="384175"/>
          <a:ext cx="503237" cy="141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639" imgH="393529" progId="Equation.DSMT4">
                  <p:embed/>
                </p:oleObj>
              </mc:Choice>
              <mc:Fallback>
                <p:oleObj name="Equation" r:id="rId5" imgW="139639" imgH="393529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43D8224-256C-4044-A3C1-9698FCA61A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0285" y="384175"/>
                        <a:ext cx="503237" cy="1416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859F849D-55D6-40BE-9C51-8640F6C916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684853"/>
              </p:ext>
            </p:extLst>
          </p:nvPr>
        </p:nvGraphicFramePr>
        <p:xfrm>
          <a:off x="3846660" y="403225"/>
          <a:ext cx="503237" cy="1416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39639" imgH="393529" progId="Equation.DSMT4">
                  <p:embed/>
                </p:oleObj>
              </mc:Choice>
              <mc:Fallback>
                <p:oleObj name="Equation" r:id="rId7" imgW="139639" imgH="393529" progId="Equation.DSMT4">
                  <p:embed/>
                  <p:pic>
                    <p:nvPicPr>
                      <p:cNvPr id="15" name="Object 14">
                        <a:extLst>
                          <a:ext uri="{FF2B5EF4-FFF2-40B4-BE49-F238E27FC236}">
                            <a16:creationId xmlns:a16="http://schemas.microsoft.com/office/drawing/2014/main" id="{859F849D-55D6-40BE-9C51-8640F6C916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660" y="403225"/>
                        <a:ext cx="503237" cy="1416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>
            <a:extLst>
              <a:ext uri="{FF2B5EF4-FFF2-40B4-BE49-F238E27FC236}">
                <a16:creationId xmlns:a16="http://schemas.microsoft.com/office/drawing/2014/main" id="{DEE66901-FB02-4490-A6D4-3AEBC1B356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769104"/>
              </p:ext>
            </p:extLst>
          </p:nvPr>
        </p:nvGraphicFramePr>
        <p:xfrm>
          <a:off x="4657872" y="839787"/>
          <a:ext cx="777875" cy="593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15619" imgH="164885" progId="Equation.DSMT4">
                  <p:embed/>
                </p:oleObj>
              </mc:Choice>
              <mc:Fallback>
                <p:oleObj name="Equation" r:id="rId9" imgW="215619" imgH="164885" progId="Equation.DSMT4">
                  <p:embed/>
                  <p:pic>
                    <p:nvPicPr>
                      <p:cNvPr id="16" name="Object 15">
                        <a:extLst>
                          <a:ext uri="{FF2B5EF4-FFF2-40B4-BE49-F238E27FC236}">
                            <a16:creationId xmlns:a16="http://schemas.microsoft.com/office/drawing/2014/main" id="{DEE66901-FB02-4490-A6D4-3AEBC1B356A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7872" y="839787"/>
                        <a:ext cx="777875" cy="593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F9578B53-FC81-4CBA-A80F-7519EE9230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3604678"/>
              </p:ext>
            </p:extLst>
          </p:nvPr>
        </p:nvGraphicFramePr>
        <p:xfrm>
          <a:off x="830410" y="636587"/>
          <a:ext cx="457200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6835" imgH="139518" progId="Equation.DSMT4">
                  <p:embed/>
                </p:oleObj>
              </mc:Choice>
              <mc:Fallback>
                <p:oleObj name="Equation" r:id="rId11" imgW="126835" imgH="139518" progId="Equation.DSMT4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F9578B53-FC81-4CBA-A80F-7519EE9230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410" y="636587"/>
                        <a:ext cx="457200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2F626484-FEC6-4F07-913E-6F4AA4BE005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8266391"/>
              </p:ext>
            </p:extLst>
          </p:nvPr>
        </p:nvGraphicFramePr>
        <p:xfrm>
          <a:off x="2419497" y="647700"/>
          <a:ext cx="45720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26835" imgH="139518" progId="Equation.DSMT4">
                  <p:embed/>
                </p:oleObj>
              </mc:Choice>
              <mc:Fallback>
                <p:oleObj name="Equation" r:id="rId13" imgW="126835" imgH="139518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2F626484-FEC6-4F07-913E-6F4AA4BE005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497" y="647700"/>
                        <a:ext cx="457200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>
            <a:extLst>
              <a:ext uri="{FF2B5EF4-FFF2-40B4-BE49-F238E27FC236}">
                <a16:creationId xmlns:a16="http://schemas.microsoft.com/office/drawing/2014/main" id="{E8F1FC61-1063-44E4-9362-DD61C13282C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5309669"/>
              </p:ext>
            </p:extLst>
          </p:nvPr>
        </p:nvGraphicFramePr>
        <p:xfrm>
          <a:off x="3883172" y="644525"/>
          <a:ext cx="457200" cy="503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6835" imgH="139518" progId="Equation.DSMT4">
                  <p:embed/>
                </p:oleObj>
              </mc:Choice>
              <mc:Fallback>
                <p:oleObj name="Equation" r:id="rId14" imgW="126835" imgH="139518" progId="Equation.DSMT4">
                  <p:embed/>
                  <p:pic>
                    <p:nvPicPr>
                      <p:cNvPr id="19" name="Object 18">
                        <a:extLst>
                          <a:ext uri="{FF2B5EF4-FFF2-40B4-BE49-F238E27FC236}">
                            <a16:creationId xmlns:a16="http://schemas.microsoft.com/office/drawing/2014/main" id="{E8F1FC61-1063-44E4-9362-DD61C13282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3172" y="644525"/>
                        <a:ext cx="457200" cy="503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D7FB1684-FF77-4340-8DEA-3094D578D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3974" y="363764"/>
            <a:ext cx="32131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 sz="2200" dirty="0">
                <a:solidFill>
                  <a:srgbClr val="FF0000"/>
                </a:solidFill>
              </a:rPr>
              <a:t>Multiply all terms by the LCD to cancel out the denominator</a:t>
            </a:r>
          </a:p>
        </p:txBody>
      </p:sp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A1619AB4-4345-488A-9190-5107C637EC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9478431"/>
              </p:ext>
            </p:extLst>
          </p:nvPr>
        </p:nvGraphicFramePr>
        <p:xfrm>
          <a:off x="535668" y="1962378"/>
          <a:ext cx="5451475" cy="10898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968480" imgH="393480" progId="Equation.DSMT4">
                  <p:embed/>
                </p:oleObj>
              </mc:Choice>
              <mc:Fallback>
                <p:oleObj name="Equation" r:id="rId15" imgW="1968480" imgH="393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A1619AB4-4345-488A-9190-5107C637EC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668" y="1962378"/>
                        <a:ext cx="5451475" cy="108980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>
            <a:extLst>
              <a:ext uri="{FF2B5EF4-FFF2-40B4-BE49-F238E27FC236}">
                <a16:creationId xmlns:a16="http://schemas.microsoft.com/office/drawing/2014/main" id="{5C0EA58F-26C0-4023-8FD2-4C7CD2E432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2082847"/>
              </p:ext>
            </p:extLst>
          </p:nvPr>
        </p:nvGraphicFramePr>
        <p:xfrm>
          <a:off x="1023913" y="3228927"/>
          <a:ext cx="1020763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368280" imgH="177480" progId="Equation.DSMT4">
                  <p:embed/>
                </p:oleObj>
              </mc:Choice>
              <mc:Fallback>
                <p:oleObj name="Equation" r:id="rId17" imgW="368280" imgH="177480" progId="Equation.DSMT4">
                  <p:embed/>
                  <p:pic>
                    <p:nvPicPr>
                      <p:cNvPr id="22" name="Object 21">
                        <a:extLst>
                          <a:ext uri="{FF2B5EF4-FFF2-40B4-BE49-F238E27FC236}">
                            <a16:creationId xmlns:a16="http://schemas.microsoft.com/office/drawing/2014/main" id="{5C0EA58F-26C0-4023-8FD2-4C7CD2E432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3913" y="3228927"/>
                        <a:ext cx="1020763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CCDC199F-6C76-4DFF-ABD7-D84F99D214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442202"/>
              </p:ext>
            </p:extLst>
          </p:nvPr>
        </p:nvGraphicFramePr>
        <p:xfrm>
          <a:off x="2051099" y="3243776"/>
          <a:ext cx="105568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80880" imgH="177480" progId="Equation.DSMT4">
                  <p:embed/>
                </p:oleObj>
              </mc:Choice>
              <mc:Fallback>
                <p:oleObj name="Equation" r:id="rId19" imgW="38088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CCDC199F-6C76-4DFF-ABD7-D84F99D214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99" y="3243776"/>
                        <a:ext cx="1055688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2474F764-4E24-4A56-A8DE-B7B43102CD6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1578778"/>
              </p:ext>
            </p:extLst>
          </p:nvPr>
        </p:nvGraphicFramePr>
        <p:xfrm>
          <a:off x="3099387" y="3251591"/>
          <a:ext cx="105568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380880" imgH="177480" progId="Equation.DSMT4">
                  <p:embed/>
                </p:oleObj>
              </mc:Choice>
              <mc:Fallback>
                <p:oleObj name="Equation" r:id="rId21" imgW="380880" imgH="17748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2474F764-4E24-4A56-A8DE-B7B43102CD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9387" y="3251591"/>
                        <a:ext cx="1055688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930084A6-1BF1-49DE-B893-A298AA29C6C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602800"/>
              </p:ext>
            </p:extLst>
          </p:nvPr>
        </p:nvGraphicFramePr>
        <p:xfrm>
          <a:off x="4183184" y="3266172"/>
          <a:ext cx="56197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203040" imgH="177480" progId="Equation.DSMT4">
                  <p:embed/>
                </p:oleObj>
              </mc:Choice>
              <mc:Fallback>
                <p:oleObj name="Equation" r:id="rId23" imgW="203040" imgH="17748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930084A6-1BF1-49DE-B893-A298AA29C6C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184" y="3266172"/>
                        <a:ext cx="561975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>
            <a:extLst>
              <a:ext uri="{FF2B5EF4-FFF2-40B4-BE49-F238E27FC236}">
                <a16:creationId xmlns:a16="http://schemas.microsoft.com/office/drawing/2014/main" id="{44CBCD0A-93D0-4437-8F77-999BAD10BD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1298076"/>
              </p:ext>
            </p:extLst>
          </p:nvPr>
        </p:nvGraphicFramePr>
        <p:xfrm>
          <a:off x="3089788" y="3839699"/>
          <a:ext cx="161925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583920" imgH="177480" progId="Equation.DSMT4">
                  <p:embed/>
                </p:oleObj>
              </mc:Choice>
              <mc:Fallback>
                <p:oleObj name="Equation" r:id="rId25" imgW="583920" imgH="177480" progId="Equation.DSMT4">
                  <p:embed/>
                  <p:pic>
                    <p:nvPicPr>
                      <p:cNvPr id="26" name="Object 25">
                        <a:extLst>
                          <a:ext uri="{FF2B5EF4-FFF2-40B4-BE49-F238E27FC236}">
                            <a16:creationId xmlns:a16="http://schemas.microsoft.com/office/drawing/2014/main" id="{44CBCD0A-93D0-4437-8F77-999BAD10BD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9788" y="3839699"/>
                        <a:ext cx="161925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A20AD412-E677-47F5-9B88-3022F3EBC0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2156003"/>
              </p:ext>
            </p:extLst>
          </p:nvPr>
        </p:nvGraphicFramePr>
        <p:xfrm>
          <a:off x="3459945" y="4375272"/>
          <a:ext cx="1266825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457200" imgH="393480" progId="Equation.DSMT4">
                  <p:embed/>
                </p:oleObj>
              </mc:Choice>
              <mc:Fallback>
                <p:oleObj name="Equation" r:id="rId27" imgW="457200" imgH="39348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A20AD412-E677-47F5-9B88-3022F3EBC0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9945" y="4375272"/>
                        <a:ext cx="1266825" cy="1089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B34236DB-FA17-423B-BEB1-FEE0F8D600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3327906"/>
              </p:ext>
            </p:extLst>
          </p:nvPr>
        </p:nvGraphicFramePr>
        <p:xfrm>
          <a:off x="4699684" y="4688083"/>
          <a:ext cx="1373188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495000" imgH="177480" progId="Equation.DSMT4">
                  <p:embed/>
                </p:oleObj>
              </mc:Choice>
              <mc:Fallback>
                <p:oleObj name="Equation" r:id="rId29" imgW="495000" imgH="177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B34236DB-FA17-423B-BEB1-FEE0F8D600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684" y="4688083"/>
                        <a:ext cx="1373188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>
            <a:extLst>
              <a:ext uri="{FF2B5EF4-FFF2-40B4-BE49-F238E27FC236}">
                <a16:creationId xmlns:a16="http://schemas.microsoft.com/office/drawing/2014/main" id="{7299E765-6314-4362-850F-19FCA2AAF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248" y="4308969"/>
            <a:ext cx="3213100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 sz="2200" dirty="0">
                <a:solidFill>
                  <a:srgbClr val="FF0000"/>
                </a:solidFill>
              </a:rPr>
              <a:t>They all worked 1.35 hours together to finish the job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DE82C11-35CC-40C0-AAB8-86A8876E04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38406"/>
            <a:ext cx="529771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 sz="2200" dirty="0">
                <a:solidFill>
                  <a:srgbClr val="FF0000"/>
                </a:solidFill>
              </a:rPr>
              <a:t>Sam did 1.35/4 = 33.78% of the job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1C7C69A-6B15-4DD3-B164-5B157DB60E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67" y="5856643"/>
            <a:ext cx="529771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 sz="2200" dirty="0">
                <a:solidFill>
                  <a:srgbClr val="FF0000"/>
                </a:solidFill>
              </a:rPr>
              <a:t>Tim did 1.35/6 = 22.52% of the job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C110754-78F5-4E3B-8D82-4FE8B2B6E4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03908"/>
            <a:ext cx="529771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 sz="2200" dirty="0">
                <a:solidFill>
                  <a:srgbClr val="FF0000"/>
                </a:solidFill>
              </a:rPr>
              <a:t>Sara did 1.35/5 = 27.02% of the job</a:t>
            </a:r>
          </a:p>
        </p:txBody>
      </p:sp>
    </p:spTree>
    <p:extLst>
      <p:ext uri="{BB962C8B-B14F-4D97-AF65-F5344CB8AC3E}">
        <p14:creationId xmlns:p14="http://schemas.microsoft.com/office/powerpoint/2010/main" val="3454868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9" grpId="0"/>
      <p:bldP spid="30" grpId="0"/>
      <p:bldP spid="31" grpId="0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CFEE46A-F39E-4A57-B2BF-87843C43420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5263" y="207963"/>
            <a:ext cx="8424862" cy="847725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CA" altLang="en-US" sz="2300" dirty="0"/>
              <a:t>Q1: Mike can mow his lawn in 2h and his brother Tim can mow in 4h.  How long will it take if they work together?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8436E1E-9D00-4738-A937-759E3BC2FB49}"/>
              </a:ext>
            </a:extLst>
          </p:cNvPr>
          <p:cNvSpPr txBox="1">
            <a:spLocks/>
          </p:cNvSpPr>
          <p:nvPr/>
        </p:nvSpPr>
        <p:spPr>
          <a:xfrm>
            <a:off x="164784" y="1134084"/>
            <a:ext cx="8424862" cy="151064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CA" altLang="en-US" sz="2100" dirty="0"/>
              <a:t>Q2: Andy, Bob, and Chris are all trying to fill a large swimming pool using their own hose.  Andy’s hose will take 8 hours along, Bob will take 9h, and Chris will take 10h.  How long will it take to fill the pool together?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46ACF33-36C1-4EC5-B46C-7F015EC278CE}"/>
              </a:ext>
            </a:extLst>
          </p:cNvPr>
          <p:cNvSpPr txBox="1">
            <a:spLocks/>
          </p:cNvSpPr>
          <p:nvPr/>
        </p:nvSpPr>
        <p:spPr>
          <a:xfrm>
            <a:off x="160508" y="3790949"/>
            <a:ext cx="8524875" cy="11684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CA" altLang="en-US" sz="2100" dirty="0"/>
              <a:t>Q4: Together, Larry and Stew can do a job in 72minutes.  Individually, Larry takes an hour longer than Stew.  How long does it take Larry to do the job by himself?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B6319EA-50BE-4089-A2DA-F4CBD03BD682}"/>
              </a:ext>
            </a:extLst>
          </p:cNvPr>
          <p:cNvSpPr txBox="1">
            <a:spLocks/>
          </p:cNvSpPr>
          <p:nvPr/>
        </p:nvSpPr>
        <p:spPr>
          <a:xfrm>
            <a:off x="141336" y="2594783"/>
            <a:ext cx="8424862" cy="110502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CA" altLang="en-US" sz="2100" dirty="0"/>
              <a:t>Q3: Suppose David brought is hose and adding him to the group will speed up the process to require only 2 hours.  How long will it take for David to fill the pool himself? 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C856CAA-48DA-446C-A6C7-4B90814F5212}"/>
              </a:ext>
            </a:extLst>
          </p:cNvPr>
          <p:cNvSpPr txBox="1">
            <a:spLocks/>
          </p:cNvSpPr>
          <p:nvPr/>
        </p:nvSpPr>
        <p:spPr>
          <a:xfrm>
            <a:off x="188213" y="5050301"/>
            <a:ext cx="8424936" cy="180769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CA" sz="2100" dirty="0"/>
              <a:t>Q5: Sara and Jasmine are office cleaners.  Sara earns $10/h and takes 12 hours to clean an office.  Jasmine earns $12/h and takes 10 hours to clean it.  How long will it take if they work together?  Is the cost cheaper if they worked alone or together?  By how much? </a:t>
            </a:r>
          </a:p>
        </p:txBody>
      </p:sp>
    </p:spTree>
    <p:extLst>
      <p:ext uri="{BB962C8B-B14F-4D97-AF65-F5344CB8AC3E}">
        <p14:creationId xmlns:p14="http://schemas.microsoft.com/office/powerpoint/2010/main" val="3874973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007FAA9-8A41-4A66-B8B4-ECADB5C19064}"/>
              </a:ext>
            </a:extLst>
          </p:cNvPr>
          <p:cNvSpPr/>
          <p:nvPr/>
        </p:nvSpPr>
        <p:spPr>
          <a:xfrm>
            <a:off x="250825" y="4941888"/>
            <a:ext cx="2665413" cy="1511300"/>
          </a:xfrm>
          <a:prstGeom prst="rect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091C6EAF-99A8-45A7-B69B-318B92376E8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95263" y="207963"/>
            <a:ext cx="8424862" cy="847725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CA" altLang="en-US" sz="2300" dirty="0"/>
              <a:t>Ex: Mike can mow his lawn in 2h and his brother Tim can mow in 4h.  How long will it take if they work together?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B97391F1-FCE1-43BA-8F80-20448F6ACAB7}"/>
              </a:ext>
            </a:extLst>
          </p:cNvPr>
          <p:cNvSpPr/>
          <p:nvPr/>
        </p:nvSpPr>
        <p:spPr>
          <a:xfrm>
            <a:off x="250825" y="4941888"/>
            <a:ext cx="2665413" cy="3587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10" name="Group 40">
            <a:extLst>
              <a:ext uri="{FF2B5EF4-FFF2-40B4-BE49-F238E27FC236}">
                <a16:creationId xmlns:a16="http://schemas.microsoft.com/office/drawing/2014/main" id="{BB65802E-C8B0-4C53-A4C5-78A8CEB81FAD}"/>
              </a:ext>
            </a:extLst>
          </p:cNvPr>
          <p:cNvGrpSpPr>
            <a:grpSpLocks/>
          </p:cNvGrpSpPr>
          <p:nvPr/>
        </p:nvGrpSpPr>
        <p:grpSpPr bwMode="auto">
          <a:xfrm>
            <a:off x="395288" y="3860800"/>
            <a:ext cx="1419225" cy="1103313"/>
            <a:chOff x="395536" y="3861048"/>
            <a:chExt cx="1419225" cy="1103312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2D35F1C-A36B-4CC3-BF16-4517E39DCCB4}"/>
                </a:ext>
              </a:extLst>
            </p:cNvPr>
            <p:cNvSpPr/>
            <p:nvPr/>
          </p:nvSpPr>
          <p:spPr>
            <a:xfrm>
              <a:off x="1405186" y="3924548"/>
              <a:ext cx="141287" cy="23653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82A5A5F4-ECFD-495F-8D62-993CFF7B1FC9}"/>
                </a:ext>
              </a:extLst>
            </p:cNvPr>
            <p:cNvSpPr/>
            <p:nvPr/>
          </p:nvSpPr>
          <p:spPr>
            <a:xfrm>
              <a:off x="395536" y="3861048"/>
              <a:ext cx="1419225" cy="550863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7203991-055D-489C-9095-83D5A7EE4BBA}"/>
                </a:ext>
              </a:extLst>
            </p:cNvPr>
            <p:cNvSpPr/>
            <p:nvPr/>
          </p:nvSpPr>
          <p:spPr>
            <a:xfrm>
              <a:off x="554286" y="4411911"/>
              <a:ext cx="1135062" cy="552449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/>
            </a:p>
          </p:txBody>
        </p:sp>
        <p:sp>
          <p:nvSpPr>
            <p:cNvPr id="7" name="Frame 6">
              <a:extLst>
                <a:ext uri="{FF2B5EF4-FFF2-40B4-BE49-F238E27FC236}">
                  <a16:creationId xmlns:a16="http://schemas.microsoft.com/office/drawing/2014/main" id="{B503E37F-20AF-4E03-A879-FA0DF02704DD}"/>
                </a:ext>
              </a:extLst>
            </p:cNvPr>
            <p:cNvSpPr/>
            <p:nvPr/>
          </p:nvSpPr>
          <p:spPr>
            <a:xfrm>
              <a:off x="647948" y="4523035"/>
              <a:ext cx="300038" cy="268287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  <p:sp>
          <p:nvSpPr>
            <p:cNvPr id="8" name="Frame 7">
              <a:extLst>
                <a:ext uri="{FF2B5EF4-FFF2-40B4-BE49-F238E27FC236}">
                  <a16:creationId xmlns:a16="http://schemas.microsoft.com/office/drawing/2014/main" id="{66CBD663-A27C-4E38-A705-C08AC04FAE14}"/>
                </a:ext>
              </a:extLst>
            </p:cNvPr>
            <p:cNvSpPr/>
            <p:nvPr/>
          </p:nvSpPr>
          <p:spPr>
            <a:xfrm>
              <a:off x="1084511" y="4507160"/>
              <a:ext cx="288925" cy="452437"/>
            </a:xfrm>
            <a:prstGeom prst="fram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CA">
                <a:solidFill>
                  <a:schemeClr val="tx1"/>
                </a:solidFill>
              </a:endParaRPr>
            </a:p>
          </p:txBody>
        </p:sp>
      </p:grpSp>
      <p:sp>
        <p:nvSpPr>
          <p:cNvPr id="43" name="Freeform 42">
            <a:extLst>
              <a:ext uri="{FF2B5EF4-FFF2-40B4-BE49-F238E27FC236}">
                <a16:creationId xmlns:a16="http://schemas.microsoft.com/office/drawing/2014/main" id="{E770DF47-1A81-4BA6-B727-B2EA636BC363}"/>
              </a:ext>
            </a:extLst>
          </p:cNvPr>
          <p:cNvSpPr/>
          <p:nvPr/>
        </p:nvSpPr>
        <p:spPr>
          <a:xfrm>
            <a:off x="323850" y="5611813"/>
            <a:ext cx="2641600" cy="927100"/>
          </a:xfrm>
          <a:custGeom>
            <a:avLst/>
            <a:gdLst>
              <a:gd name="connsiteX0" fmla="*/ 0 w 2479964"/>
              <a:gd name="connsiteY0" fmla="*/ 387927 h 928254"/>
              <a:gd name="connsiteX1" fmla="*/ 720436 w 2479964"/>
              <a:gd name="connsiteY1" fmla="*/ 928254 h 928254"/>
              <a:gd name="connsiteX2" fmla="*/ 720436 w 2479964"/>
              <a:gd name="connsiteY2" fmla="*/ 928254 h 928254"/>
              <a:gd name="connsiteX3" fmla="*/ 1759527 w 2479964"/>
              <a:gd name="connsiteY3" fmla="*/ 0 h 928254"/>
              <a:gd name="connsiteX4" fmla="*/ 1759527 w 2479964"/>
              <a:gd name="connsiteY4" fmla="*/ 0 h 928254"/>
              <a:gd name="connsiteX5" fmla="*/ 2479964 w 2479964"/>
              <a:gd name="connsiteY5" fmla="*/ 415636 h 928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79964" h="928254">
                <a:moveTo>
                  <a:pt x="0" y="387927"/>
                </a:moveTo>
                <a:lnTo>
                  <a:pt x="720436" y="928254"/>
                </a:lnTo>
                <a:lnTo>
                  <a:pt x="720436" y="928254"/>
                </a:lnTo>
                <a:lnTo>
                  <a:pt x="1759527" y="0"/>
                </a:lnTo>
                <a:lnTo>
                  <a:pt x="1759527" y="0"/>
                </a:lnTo>
                <a:lnTo>
                  <a:pt x="2479964" y="415636"/>
                </a:lnTo>
              </a:path>
            </a:pathLst>
          </a:custGeom>
          <a:noFill/>
          <a:ln w="2794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pSp>
        <p:nvGrpSpPr>
          <p:cNvPr id="11" name="Group 38">
            <a:extLst>
              <a:ext uri="{FF2B5EF4-FFF2-40B4-BE49-F238E27FC236}">
                <a16:creationId xmlns:a16="http://schemas.microsoft.com/office/drawing/2014/main" id="{F5DC381F-71D6-45D1-8EF1-06FEFD5A7F08}"/>
              </a:ext>
            </a:extLst>
          </p:cNvPr>
          <p:cNvGrpSpPr>
            <a:grpSpLocks/>
          </p:cNvGrpSpPr>
          <p:nvPr/>
        </p:nvGrpSpPr>
        <p:grpSpPr bwMode="auto">
          <a:xfrm>
            <a:off x="-107950" y="5661025"/>
            <a:ext cx="647700" cy="504825"/>
            <a:chOff x="5076056" y="4581128"/>
            <a:chExt cx="1656184" cy="1152128"/>
          </a:xfrm>
        </p:grpSpPr>
        <p:grpSp>
          <p:nvGrpSpPr>
            <p:cNvPr id="14368" name="Group 603">
              <a:extLst>
                <a:ext uri="{FF2B5EF4-FFF2-40B4-BE49-F238E27FC236}">
                  <a16:creationId xmlns:a16="http://schemas.microsoft.com/office/drawing/2014/main" id="{AFFA7815-5B8E-4350-85C1-F5C8944686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76056" y="4581128"/>
              <a:ext cx="936104" cy="1096764"/>
              <a:chOff x="3352800" y="2998694"/>
              <a:chExt cx="950259" cy="1075765"/>
            </a:xfrm>
          </p:grpSpPr>
          <p:sp>
            <p:nvSpPr>
              <p:cNvPr id="29" name="Flowchart: Delay 28">
                <a:extLst>
                  <a:ext uri="{FF2B5EF4-FFF2-40B4-BE49-F238E27FC236}">
                    <a16:creationId xmlns:a16="http://schemas.microsoft.com/office/drawing/2014/main" id="{8E3FF600-0336-4AA6-856B-7F2143E71FA6}"/>
                  </a:ext>
                </a:extLst>
              </p:cNvPr>
              <p:cNvSpPr/>
              <p:nvPr/>
            </p:nvSpPr>
            <p:spPr>
              <a:xfrm rot="16200000">
                <a:off x="3493272" y="3573109"/>
                <a:ext cx="650324" cy="354377"/>
              </a:xfrm>
              <a:prstGeom prst="flowChartDelay">
                <a:avLst/>
              </a:prstGeom>
              <a:solidFill>
                <a:srgbClr val="FFFF00"/>
              </a:solidFill>
              <a:ln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CA"/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1D60E6FB-6139-49BA-A4F8-159D64F5B4B0}"/>
                  </a:ext>
                </a:extLst>
              </p:cNvPr>
              <p:cNvSpPr/>
              <p:nvPr/>
            </p:nvSpPr>
            <p:spPr>
              <a:xfrm>
                <a:off x="3571194" y="3069768"/>
                <a:ext cx="502723" cy="504622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CA"/>
              </a:p>
            </p:txBody>
          </p:sp>
          <p:sp>
            <p:nvSpPr>
              <p:cNvPr id="31" name="Pie 30">
                <a:extLst>
                  <a:ext uri="{FF2B5EF4-FFF2-40B4-BE49-F238E27FC236}">
                    <a16:creationId xmlns:a16="http://schemas.microsoft.com/office/drawing/2014/main" id="{3BFC6796-F64F-49AE-BE1A-A55CB1DED85E}"/>
                  </a:ext>
                </a:extLst>
              </p:cNvPr>
              <p:cNvSpPr/>
              <p:nvPr/>
            </p:nvSpPr>
            <p:spPr>
              <a:xfrm>
                <a:off x="3579435" y="2998694"/>
                <a:ext cx="498601" cy="511730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chemeClr val="tx1">
                  <a:alpha val="86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32" name="Diagonal Stripe 31">
                <a:extLst>
                  <a:ext uri="{FF2B5EF4-FFF2-40B4-BE49-F238E27FC236}">
                    <a16:creationId xmlns:a16="http://schemas.microsoft.com/office/drawing/2014/main" id="{1EC3D7C3-AC25-47BA-8A0B-3CA388B5B1B2}"/>
                  </a:ext>
                </a:extLst>
              </p:cNvPr>
              <p:cNvSpPr/>
              <p:nvPr/>
            </p:nvSpPr>
            <p:spPr>
              <a:xfrm>
                <a:off x="4020347" y="3350509"/>
                <a:ext cx="284327" cy="319831"/>
              </a:xfrm>
              <a:prstGeom prst="diagStrip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Diagonal Stripe 32">
                <a:extLst>
                  <a:ext uri="{FF2B5EF4-FFF2-40B4-BE49-F238E27FC236}">
                    <a16:creationId xmlns:a16="http://schemas.microsoft.com/office/drawing/2014/main" id="{4F113FAB-4B88-429B-A246-F652F502A683}"/>
                  </a:ext>
                </a:extLst>
              </p:cNvPr>
              <p:cNvSpPr/>
              <p:nvPr/>
            </p:nvSpPr>
            <p:spPr>
              <a:xfrm flipH="1">
                <a:off x="3352800" y="3378939"/>
                <a:ext cx="284327" cy="326938"/>
              </a:xfrm>
              <a:prstGeom prst="diagStrip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369" name="Group 33">
              <a:extLst>
                <a:ext uri="{FF2B5EF4-FFF2-40B4-BE49-F238E27FC236}">
                  <a16:creationId xmlns:a16="http://schemas.microsoft.com/office/drawing/2014/main" id="{848307D1-333F-409C-8F66-68FD8101A2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724128" y="4869160"/>
              <a:ext cx="1008112" cy="864096"/>
              <a:chOff x="3635896" y="4869160"/>
              <a:chExt cx="1008112" cy="864096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71AE9415-4B24-4F06-A0E3-BC73D1B16D33}"/>
                  </a:ext>
                </a:extLst>
              </p:cNvPr>
              <p:cNvSpPr/>
              <p:nvPr/>
            </p:nvSpPr>
            <p:spPr>
              <a:xfrm>
                <a:off x="3852450" y="5229654"/>
                <a:ext cx="791558" cy="358680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A1CFC595-BC67-4C1C-A21E-1407B0B519C5}"/>
                  </a:ext>
                </a:extLst>
              </p:cNvPr>
              <p:cNvSpPr/>
              <p:nvPr/>
            </p:nvSpPr>
            <p:spPr>
              <a:xfrm>
                <a:off x="3852450" y="5447037"/>
                <a:ext cx="288207" cy="286219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079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E8AF2434-5DFA-46DE-94A8-8023870767B4}"/>
                  </a:ext>
                </a:extLst>
              </p:cNvPr>
              <p:cNvSpPr/>
              <p:nvPr/>
            </p:nvSpPr>
            <p:spPr>
              <a:xfrm>
                <a:off x="4355801" y="5447037"/>
                <a:ext cx="288207" cy="286219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079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701C0430-3AB9-453D-9018-D0832675E9B4}"/>
                  </a:ext>
                </a:extLst>
              </p:cNvPr>
              <p:cNvCxnSpPr/>
              <p:nvPr/>
            </p:nvCxnSpPr>
            <p:spPr>
              <a:xfrm flipH="1" flipV="1">
                <a:off x="3637307" y="4870972"/>
                <a:ext cx="288210" cy="431143"/>
              </a:xfrm>
              <a:prstGeom prst="line">
                <a:avLst/>
              </a:prstGeom>
              <a:ln w="1016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4" name="Group 39">
            <a:extLst>
              <a:ext uri="{FF2B5EF4-FFF2-40B4-BE49-F238E27FC236}">
                <a16:creationId xmlns:a16="http://schemas.microsoft.com/office/drawing/2014/main" id="{579A1993-8612-4FD7-A2B5-32E052AE9EAB}"/>
              </a:ext>
            </a:extLst>
          </p:cNvPr>
          <p:cNvGrpSpPr>
            <a:grpSpLocks/>
          </p:cNvGrpSpPr>
          <p:nvPr/>
        </p:nvGrpSpPr>
        <p:grpSpPr bwMode="auto">
          <a:xfrm>
            <a:off x="-36513" y="4652963"/>
            <a:ext cx="720726" cy="504825"/>
            <a:chOff x="2987824" y="4581128"/>
            <a:chExt cx="1656184" cy="1152128"/>
          </a:xfrm>
        </p:grpSpPr>
        <p:grpSp>
          <p:nvGrpSpPr>
            <p:cNvPr id="14357" name="Group 603">
              <a:extLst>
                <a:ext uri="{FF2B5EF4-FFF2-40B4-BE49-F238E27FC236}">
                  <a16:creationId xmlns:a16="http://schemas.microsoft.com/office/drawing/2014/main" id="{80FEC794-0E8A-4556-AA16-A4A3540E04D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87824" y="4581128"/>
              <a:ext cx="936104" cy="1096764"/>
              <a:chOff x="3352800" y="2998694"/>
              <a:chExt cx="950259" cy="1075765"/>
            </a:xfrm>
          </p:grpSpPr>
          <p:sp>
            <p:nvSpPr>
              <p:cNvPr id="17" name="Flowchart: Delay 16">
                <a:extLst>
                  <a:ext uri="{FF2B5EF4-FFF2-40B4-BE49-F238E27FC236}">
                    <a16:creationId xmlns:a16="http://schemas.microsoft.com/office/drawing/2014/main" id="{D688EF4E-06FD-4C3D-BFD0-163E37A0B9E0}"/>
                  </a:ext>
                </a:extLst>
              </p:cNvPr>
              <p:cNvSpPr/>
              <p:nvPr/>
            </p:nvSpPr>
            <p:spPr>
              <a:xfrm rot="16200000">
                <a:off x="3494237" y="3572546"/>
                <a:ext cx="650322" cy="355501"/>
              </a:xfrm>
              <a:prstGeom prst="flowChartDelay">
                <a:avLst/>
              </a:prstGeom>
              <a:solidFill>
                <a:srgbClr val="0070C0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CA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A0A2C2B6-969D-4DD8-85D1-CCAE28B4D0A5}"/>
                  </a:ext>
                </a:extLst>
              </p:cNvPr>
              <p:cNvSpPr/>
              <p:nvPr/>
            </p:nvSpPr>
            <p:spPr>
              <a:xfrm>
                <a:off x="3571286" y="3069768"/>
                <a:ext cx="499925" cy="504622"/>
              </a:xfrm>
              <a:prstGeom prst="ellipse">
                <a:avLst/>
              </a:prstGeom>
              <a:solidFill>
                <a:srgbClr val="FFFF99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CA"/>
              </a:p>
            </p:txBody>
          </p:sp>
          <p:sp>
            <p:nvSpPr>
              <p:cNvPr id="19" name="Pie 18">
                <a:extLst>
                  <a:ext uri="{FF2B5EF4-FFF2-40B4-BE49-F238E27FC236}">
                    <a16:creationId xmlns:a16="http://schemas.microsoft.com/office/drawing/2014/main" id="{CE7794B0-55B0-4BC0-ADC6-7C8C467133D4}"/>
                  </a:ext>
                </a:extLst>
              </p:cNvPr>
              <p:cNvSpPr/>
              <p:nvPr/>
            </p:nvSpPr>
            <p:spPr>
              <a:xfrm>
                <a:off x="3578693" y="2998694"/>
                <a:ext cx="496220" cy="511730"/>
              </a:xfrm>
              <a:prstGeom prst="pie">
                <a:avLst>
                  <a:gd name="adj1" fmla="val 9548722"/>
                  <a:gd name="adj2" fmla="val 788036"/>
                </a:avLst>
              </a:prstGeom>
              <a:solidFill>
                <a:schemeClr val="tx1">
                  <a:alpha val="86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Diagonal Stripe 19">
                <a:extLst>
                  <a:ext uri="{FF2B5EF4-FFF2-40B4-BE49-F238E27FC236}">
                    <a16:creationId xmlns:a16="http://schemas.microsoft.com/office/drawing/2014/main" id="{9478363D-E701-447D-BC43-9A2E3470D5F4}"/>
                  </a:ext>
                </a:extLst>
              </p:cNvPr>
              <p:cNvSpPr/>
              <p:nvPr/>
            </p:nvSpPr>
            <p:spPr>
              <a:xfrm>
                <a:off x="4019367" y="3350507"/>
                <a:ext cx="285140" cy="319831"/>
              </a:xfrm>
              <a:prstGeom prst="diagStrip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Diagonal Stripe 20">
                <a:extLst>
                  <a:ext uri="{FF2B5EF4-FFF2-40B4-BE49-F238E27FC236}">
                    <a16:creationId xmlns:a16="http://schemas.microsoft.com/office/drawing/2014/main" id="{C0E11BEA-5C20-45A9-91F4-92842896BF5A}"/>
                  </a:ext>
                </a:extLst>
              </p:cNvPr>
              <p:cNvSpPr/>
              <p:nvPr/>
            </p:nvSpPr>
            <p:spPr>
              <a:xfrm flipH="1">
                <a:off x="3352800" y="3378936"/>
                <a:ext cx="285143" cy="326938"/>
              </a:xfrm>
              <a:prstGeom prst="diagStrip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CA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358" name="Group 26">
              <a:extLst>
                <a:ext uri="{FF2B5EF4-FFF2-40B4-BE49-F238E27FC236}">
                  <a16:creationId xmlns:a16="http://schemas.microsoft.com/office/drawing/2014/main" id="{94492740-1C36-4B35-BFEB-880DDC2FD9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35896" y="4869160"/>
              <a:ext cx="1008112" cy="864096"/>
              <a:chOff x="3635896" y="4869160"/>
              <a:chExt cx="1008112" cy="864096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48E9D839-EC88-46D2-BB97-D1B45B97B82C}"/>
                  </a:ext>
                </a:extLst>
              </p:cNvPr>
              <p:cNvSpPr/>
              <p:nvPr/>
            </p:nvSpPr>
            <p:spPr>
              <a:xfrm>
                <a:off x="3852396" y="5229652"/>
                <a:ext cx="791612" cy="358682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3" name="Oval 22">
                <a:extLst>
                  <a:ext uri="{FF2B5EF4-FFF2-40B4-BE49-F238E27FC236}">
                    <a16:creationId xmlns:a16="http://schemas.microsoft.com/office/drawing/2014/main" id="{85684119-F2FC-44A1-B5FF-7D1529322E23}"/>
                  </a:ext>
                </a:extLst>
              </p:cNvPr>
              <p:cNvSpPr/>
              <p:nvPr/>
            </p:nvSpPr>
            <p:spPr>
              <a:xfrm>
                <a:off x="3852396" y="5447035"/>
                <a:ext cx="288191" cy="286221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079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id="{38C63705-69C2-48C1-91C2-AF1C6075F072}"/>
                  </a:ext>
                </a:extLst>
              </p:cNvPr>
              <p:cNvSpPr/>
              <p:nvPr/>
            </p:nvSpPr>
            <p:spPr>
              <a:xfrm>
                <a:off x="4355817" y="5447035"/>
                <a:ext cx="288191" cy="286221"/>
              </a:xfrm>
              <a:prstGeom prst="ellipse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1079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CA"/>
              </a:p>
            </p:txBody>
          </p: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BCBFB468-9652-4282-9D59-9C3BFCEEC295}"/>
                  </a:ext>
                </a:extLst>
              </p:cNvPr>
              <p:cNvCxnSpPr/>
              <p:nvPr/>
            </p:nvCxnSpPr>
            <p:spPr>
              <a:xfrm flipH="1" flipV="1">
                <a:off x="3637167" y="4870972"/>
                <a:ext cx="288189" cy="431141"/>
              </a:xfrm>
              <a:prstGeom prst="line">
                <a:avLst/>
              </a:prstGeom>
              <a:ln w="101600"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C6CEA9CB-F079-4BAA-B7F3-BEF72BF699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2438" y="1025525"/>
            <a:ext cx="20240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>
                <a:solidFill>
                  <a:srgbClr val="FF0000"/>
                </a:solidFill>
              </a:rPr>
              <a:t>% of Mike’s Work: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F30B9EA-6F70-49AF-B59C-94E7E877B6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1113" y="1025525"/>
            <a:ext cx="19081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CA" altLang="en-US">
                <a:solidFill>
                  <a:srgbClr val="FF0000"/>
                </a:solidFill>
              </a:rPr>
              <a:t>% of Tim’s Work:</a:t>
            </a:r>
          </a:p>
        </p:txBody>
      </p:sp>
      <p:graphicFrame>
        <p:nvGraphicFramePr>
          <p:cNvPr id="46" name="Object 2">
            <a:extLst>
              <a:ext uri="{FF2B5EF4-FFF2-40B4-BE49-F238E27FC236}">
                <a16:creationId xmlns:a16="http://schemas.microsoft.com/office/drawing/2014/main" id="{4E9EF9F6-18B4-4BF9-8E92-99FE51BC91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4763" y="1397000"/>
          <a:ext cx="368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2334" imgH="393529" progId="Equation.DSMT4">
                  <p:embed/>
                </p:oleObj>
              </mc:Choice>
              <mc:Fallback>
                <p:oleObj name="Equation" r:id="rId3" imgW="152334" imgH="393529" progId="Equation.DSMT4">
                  <p:embed/>
                  <p:pic>
                    <p:nvPicPr>
                      <p:cNvPr id="46" name="Object 2">
                        <a:extLst>
                          <a:ext uri="{FF2B5EF4-FFF2-40B4-BE49-F238E27FC236}">
                            <a16:creationId xmlns:a16="http://schemas.microsoft.com/office/drawing/2014/main" id="{4E9EF9F6-18B4-4BF9-8E92-99FE51BC91E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4763" y="1397000"/>
                        <a:ext cx="368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3">
            <a:extLst>
              <a:ext uri="{FF2B5EF4-FFF2-40B4-BE49-F238E27FC236}">
                <a16:creationId xmlns:a16="http://schemas.microsoft.com/office/drawing/2014/main" id="{76EF8378-1BD5-43FB-B7BF-D1CA09AEB1E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59325" y="1646238"/>
          <a:ext cx="336550" cy="338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9700" imgH="139700" progId="Equation.DSMT4">
                  <p:embed/>
                </p:oleObj>
              </mc:Choice>
              <mc:Fallback>
                <p:oleObj name="Equation" r:id="rId5" imgW="139700" imgH="139700" progId="Equation.DSMT4">
                  <p:embed/>
                  <p:pic>
                    <p:nvPicPr>
                      <p:cNvPr id="47" name="Object 3">
                        <a:extLst>
                          <a:ext uri="{FF2B5EF4-FFF2-40B4-BE49-F238E27FC236}">
                            <a16:creationId xmlns:a16="http://schemas.microsoft.com/office/drawing/2014/main" id="{76EF8378-1BD5-43FB-B7BF-D1CA09AEB1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9325" y="1646238"/>
                        <a:ext cx="336550" cy="338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">
            <a:extLst>
              <a:ext uri="{FF2B5EF4-FFF2-40B4-BE49-F238E27FC236}">
                <a16:creationId xmlns:a16="http://schemas.microsoft.com/office/drawing/2014/main" id="{E6E12CDB-39C6-4A2F-9136-E3ACD01C1D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22925" y="1414463"/>
          <a:ext cx="642938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66469" imgH="393359" progId="Equation.DSMT4">
                  <p:embed/>
                </p:oleObj>
              </mc:Choice>
              <mc:Fallback>
                <p:oleObj name="Equation" r:id="rId7" imgW="266469" imgH="393359" progId="Equation.DSMT4">
                  <p:embed/>
                  <p:pic>
                    <p:nvPicPr>
                      <p:cNvPr id="48" name="Object 4">
                        <a:extLst>
                          <a:ext uri="{FF2B5EF4-FFF2-40B4-BE49-F238E27FC236}">
                            <a16:creationId xmlns:a16="http://schemas.microsoft.com/office/drawing/2014/main" id="{E6E12CDB-39C6-4A2F-9136-E3ACD01C1D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2925" y="1414463"/>
                        <a:ext cx="642938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5">
            <a:extLst>
              <a:ext uri="{FF2B5EF4-FFF2-40B4-BE49-F238E27FC236}">
                <a16:creationId xmlns:a16="http://schemas.microsoft.com/office/drawing/2014/main" id="{2829C5A9-B9E4-4527-A6DB-86BEF750FEF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34163" y="1649413"/>
          <a:ext cx="94932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393359" imgH="177646" progId="Equation.DSMT4">
                  <p:embed/>
                </p:oleObj>
              </mc:Choice>
              <mc:Fallback>
                <p:oleObj name="Equation" r:id="rId9" imgW="393359" imgH="177646" progId="Equation.DSMT4">
                  <p:embed/>
                  <p:pic>
                    <p:nvPicPr>
                      <p:cNvPr id="49" name="Object 5">
                        <a:extLst>
                          <a:ext uri="{FF2B5EF4-FFF2-40B4-BE49-F238E27FC236}">
                            <a16:creationId xmlns:a16="http://schemas.microsoft.com/office/drawing/2014/main" id="{2829C5A9-B9E4-4527-A6DB-86BEF750FEF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4163" y="1649413"/>
                        <a:ext cx="949325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6">
            <a:extLst>
              <a:ext uri="{FF2B5EF4-FFF2-40B4-BE49-F238E27FC236}">
                <a16:creationId xmlns:a16="http://schemas.microsoft.com/office/drawing/2014/main" id="{FB204646-8C13-47EC-A4BF-CF7700C55D3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30988" y="1646238"/>
          <a:ext cx="214312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88707" imgH="164742" progId="Equation.DSMT4">
                  <p:embed/>
                </p:oleObj>
              </mc:Choice>
              <mc:Fallback>
                <p:oleObj name="Equation" r:id="rId11" imgW="88707" imgH="164742" progId="Equation.DSMT4">
                  <p:embed/>
                  <p:pic>
                    <p:nvPicPr>
                      <p:cNvPr id="50" name="Object 6">
                        <a:extLst>
                          <a:ext uri="{FF2B5EF4-FFF2-40B4-BE49-F238E27FC236}">
                            <a16:creationId xmlns:a16="http://schemas.microsoft.com/office/drawing/2014/main" id="{FB204646-8C13-47EC-A4BF-CF7700C55D3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0988" y="1646238"/>
                        <a:ext cx="214312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7">
            <a:extLst>
              <a:ext uri="{FF2B5EF4-FFF2-40B4-BE49-F238E27FC236}">
                <a16:creationId xmlns:a16="http://schemas.microsoft.com/office/drawing/2014/main" id="{A7773639-3419-4786-AB3A-7C88A7F948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56038" y="2359025"/>
          <a:ext cx="2057400" cy="1166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850531" imgH="482391" progId="Equation.DSMT4">
                  <p:embed/>
                </p:oleObj>
              </mc:Choice>
              <mc:Fallback>
                <p:oleObj name="Equation" r:id="rId13" imgW="850531" imgH="482391" progId="Equation.DSMT4">
                  <p:embed/>
                  <p:pic>
                    <p:nvPicPr>
                      <p:cNvPr id="51" name="Object 7">
                        <a:extLst>
                          <a:ext uri="{FF2B5EF4-FFF2-40B4-BE49-F238E27FC236}">
                            <a16:creationId xmlns:a16="http://schemas.microsoft.com/office/drawing/2014/main" id="{A7773639-3419-4786-AB3A-7C88A7F9488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038" y="2359025"/>
                        <a:ext cx="2057400" cy="11668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8">
            <a:extLst>
              <a:ext uri="{FF2B5EF4-FFF2-40B4-BE49-F238E27FC236}">
                <a16:creationId xmlns:a16="http://schemas.microsoft.com/office/drawing/2014/main" id="{7A2ADD3A-8D60-4B16-9706-35D78DAB3A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2038" y="3568700"/>
          <a:ext cx="16891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698197" imgH="393529" progId="Equation.DSMT4">
                  <p:embed/>
                </p:oleObj>
              </mc:Choice>
              <mc:Fallback>
                <p:oleObj name="Equation" r:id="rId15" imgW="698197" imgH="393529" progId="Equation.DSMT4">
                  <p:embed/>
                  <p:pic>
                    <p:nvPicPr>
                      <p:cNvPr id="52" name="Object 8">
                        <a:extLst>
                          <a:ext uri="{FF2B5EF4-FFF2-40B4-BE49-F238E27FC236}">
                            <a16:creationId xmlns:a16="http://schemas.microsoft.com/office/drawing/2014/main" id="{7A2ADD3A-8D60-4B16-9706-35D78DAB3A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2038" y="3568700"/>
                        <a:ext cx="16891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9">
            <a:extLst>
              <a:ext uri="{FF2B5EF4-FFF2-40B4-BE49-F238E27FC236}">
                <a16:creationId xmlns:a16="http://schemas.microsoft.com/office/drawing/2014/main" id="{8AB0E9F4-F932-4E58-B0BD-47A9B32A3DD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76875" y="4597400"/>
          <a:ext cx="1014413" cy="430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418918" imgH="177723" progId="Equation.DSMT4">
                  <p:embed/>
                </p:oleObj>
              </mc:Choice>
              <mc:Fallback>
                <p:oleObj name="Equation" r:id="rId17" imgW="418918" imgH="177723" progId="Equation.DSMT4">
                  <p:embed/>
                  <p:pic>
                    <p:nvPicPr>
                      <p:cNvPr id="53" name="Object 9">
                        <a:extLst>
                          <a:ext uri="{FF2B5EF4-FFF2-40B4-BE49-F238E27FC236}">
                            <a16:creationId xmlns:a16="http://schemas.microsoft.com/office/drawing/2014/main" id="{8AB0E9F4-F932-4E58-B0BD-47A9B32A3D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75" y="4597400"/>
                        <a:ext cx="1014413" cy="430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10">
            <a:extLst>
              <a:ext uri="{FF2B5EF4-FFF2-40B4-BE49-F238E27FC236}">
                <a16:creationId xmlns:a16="http://schemas.microsoft.com/office/drawing/2014/main" id="{4DBA3193-BB17-475D-B049-4EF50A5D4D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29275" y="5057775"/>
          <a:ext cx="922338" cy="954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380835" imgH="393529" progId="Equation.DSMT4">
                  <p:embed/>
                </p:oleObj>
              </mc:Choice>
              <mc:Fallback>
                <p:oleObj name="Equation" r:id="rId19" imgW="380835" imgH="393529" progId="Equation.DSMT4">
                  <p:embed/>
                  <p:pic>
                    <p:nvPicPr>
                      <p:cNvPr id="54" name="Object 10">
                        <a:extLst>
                          <a:ext uri="{FF2B5EF4-FFF2-40B4-BE49-F238E27FC236}">
                            <a16:creationId xmlns:a16="http://schemas.microsoft.com/office/drawing/2014/main" id="{4DBA3193-BB17-475D-B049-4EF50A5D4DF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9275" y="5057775"/>
                        <a:ext cx="922338" cy="954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Box 54">
            <a:extLst>
              <a:ext uri="{FF2B5EF4-FFF2-40B4-BE49-F238E27FC236}">
                <a16:creationId xmlns:a16="http://schemas.microsoft.com/office/drawing/2014/main" id="{B9904D51-BF2D-40D8-BD09-CB427A9AF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5675" y="5980113"/>
            <a:ext cx="52038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CA" altLang="en-US">
                <a:solidFill>
                  <a:srgbClr val="FF0000"/>
                </a:solidFill>
              </a:rPr>
              <a:t>It will take 4/3 of an hour if they work together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utoRev="1" fill="hold" nodeType="click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22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3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9" presetClass="path" presetSubtype="0" accel="50000" decel="50000" autoRev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48148E-6 C -1.11111E-6 0.03495 0.03299 0.06204 0.07309 0.06204 C 0.11458 0.06204 0.14757 0.03495 0.14757 1.48148E-6 C 0.14757 -0.03496 0.18056 -0.06204 0.22205 -0.06204 C 0.26215 -0.06204 0.29531 -0.03496 0.29531 1.48148E-6 " pathEditMode="relative" rAng="0" ptsTypes="fffff">
                                      <p:cBhvr>
                                        <p:cTn id="29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5700" y="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3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42" grpId="0" animBg="1"/>
      <p:bldP spid="44" grpId="0"/>
      <p:bldP spid="45" grpId="0"/>
      <p:bldP spid="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EE000E4-9631-4580-AD01-7683B340A196}"/>
              </a:ext>
            </a:extLst>
          </p:cNvPr>
          <p:cNvSpPr txBox="1">
            <a:spLocks/>
          </p:cNvSpPr>
          <p:nvPr/>
        </p:nvSpPr>
        <p:spPr>
          <a:xfrm>
            <a:off x="150716" y="198584"/>
            <a:ext cx="8424862" cy="151064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CA" altLang="en-US" sz="2100" dirty="0"/>
              <a:t>Q2: Andy, Bob, and Chris are all trying to fill a large swimming pool using their own hose.  Andy’s hose will take 8 hours along, Bob will take 9h, and Chris will take 10h.  How long will it take to fill the pool together?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DB56902-4625-42E0-AF14-3E869432A1E6}"/>
              </a:ext>
            </a:extLst>
          </p:cNvPr>
          <p:cNvSpPr txBox="1">
            <a:spLocks/>
          </p:cNvSpPr>
          <p:nvPr/>
        </p:nvSpPr>
        <p:spPr>
          <a:xfrm>
            <a:off x="120236" y="3326303"/>
            <a:ext cx="8424862" cy="110502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CA" altLang="en-US" sz="2100" dirty="0"/>
              <a:t>Q3: Suppose David brought is hose and adding him to the group will speed up the process to require only 2 hours.  How long will it take for David to fill the pool himself?  </a:t>
            </a:r>
          </a:p>
        </p:txBody>
      </p:sp>
    </p:spTree>
    <p:extLst>
      <p:ext uri="{BB962C8B-B14F-4D97-AF65-F5344CB8AC3E}">
        <p14:creationId xmlns:p14="http://schemas.microsoft.com/office/powerpoint/2010/main" val="13620149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85CC8597-3545-4974-BF14-0878A9FC3BA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73050" y="112248"/>
            <a:ext cx="8524875" cy="1168400"/>
          </a:xfrm>
        </p:spPr>
        <p:txBody>
          <a:bodyPr>
            <a:normAutofit lnSpcReduction="10000"/>
          </a:bodyPr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CA" altLang="en-US"/>
              <a:t>Together, Larry and Stew can do a job in 72minutes.  Individually, Larry takes an hour longer than Stew.  How long does it take Larry to do the job by himself?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67538"/>
            <a:ext cx="8424936" cy="2016224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Ex: Sara and Jasmine are office cleaners.  Sara earns $10/h and takes 12 hours to clean an office.  Jasmine earns $12/h and takes 10 hours to clean it.  How long will it take if they work together?  Is the cost cheaper if they worked alone or together?  By how much? </a:t>
            </a:r>
          </a:p>
        </p:txBody>
      </p:sp>
    </p:spTree>
    <p:extLst>
      <p:ext uri="{BB962C8B-B14F-4D97-AF65-F5344CB8AC3E}">
        <p14:creationId xmlns:p14="http://schemas.microsoft.com/office/powerpoint/2010/main" val="3702358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2A49D-CFFD-4559-9A01-25CFDD672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3619"/>
            <a:ext cx="7467600" cy="555356"/>
          </a:xfrm>
        </p:spPr>
        <p:txBody>
          <a:bodyPr/>
          <a:lstStyle/>
          <a:p>
            <a:r>
              <a:rPr lang="en-CA" dirty="0"/>
              <a:t>Comparing ratios: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F8925-D806-4D26-80A1-16A99128EAB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24341" y="615681"/>
            <a:ext cx="9148690" cy="2388776"/>
          </a:xfrm>
        </p:spPr>
        <p:txBody>
          <a:bodyPr>
            <a:normAutofit/>
          </a:bodyPr>
          <a:lstStyle/>
          <a:p>
            <a:r>
              <a:rPr lang="en-CA" sz="2200" dirty="0"/>
              <a:t>When comparing two equal quantities with separate ratios, you may need to adjust each ratio so that the sums will be equal OR certain parts of the ratio are equal</a:t>
            </a:r>
          </a:p>
          <a:p>
            <a:r>
              <a:rPr lang="en-CA" sz="2200" dirty="0" err="1"/>
              <a:t>Ie</a:t>
            </a:r>
            <a:r>
              <a:rPr lang="en-CA" sz="2200" dirty="0"/>
              <a:t>: Jason and Alan have the same number of candies.  The ratio of skittles to smarties is 4 to 3 for Jason and 5 to 4 for Alan.  If they combined their candies, what is the ratio of skittles to smarties?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8E7E3A-2BFF-4E77-98D2-4F5F8C9376F0}"/>
              </a:ext>
            </a:extLst>
          </p:cNvPr>
          <p:cNvSpPr txBox="1"/>
          <p:nvPr/>
        </p:nvSpPr>
        <p:spPr>
          <a:xfrm>
            <a:off x="1122377" y="2756835"/>
            <a:ext cx="2042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Jason’s candies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3A171A-0AC7-4915-9CFE-CC684CC7E91F}"/>
              </a:ext>
            </a:extLst>
          </p:cNvPr>
          <p:cNvSpPr txBox="1"/>
          <p:nvPr/>
        </p:nvSpPr>
        <p:spPr>
          <a:xfrm>
            <a:off x="1115119" y="3090664"/>
            <a:ext cx="2044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err="1"/>
              <a:t>Skittles:Smarties</a:t>
            </a:r>
            <a:endParaRPr lang="en-CA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C370797C-CD2D-4147-8646-4733B8DE3B7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0169503"/>
              </p:ext>
            </p:extLst>
          </p:nvPr>
        </p:nvGraphicFramePr>
        <p:xfrm>
          <a:off x="1549400" y="3364138"/>
          <a:ext cx="787400" cy="5010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9360" imgH="177480" progId="Equation.DSMT4">
                  <p:embed/>
                </p:oleObj>
              </mc:Choice>
              <mc:Fallback>
                <p:oleObj name="Equation" r:id="rId3" imgW="279360" imgH="17748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C370797C-CD2D-4147-8646-4733B8DE3B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49400" y="3364138"/>
                        <a:ext cx="787400" cy="5010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257D41EF-AE39-4FB8-B40A-9069E3072BCF}"/>
              </a:ext>
            </a:extLst>
          </p:cNvPr>
          <p:cNvSpPr txBox="1"/>
          <p:nvPr/>
        </p:nvSpPr>
        <p:spPr>
          <a:xfrm>
            <a:off x="3829291" y="2749577"/>
            <a:ext cx="1893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Alan’s candies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18EF07-2905-41FB-BCD9-65B4506F2607}"/>
              </a:ext>
            </a:extLst>
          </p:cNvPr>
          <p:cNvSpPr txBox="1"/>
          <p:nvPr/>
        </p:nvSpPr>
        <p:spPr>
          <a:xfrm>
            <a:off x="3822033" y="3083406"/>
            <a:ext cx="1972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err="1"/>
              <a:t>Skttles:Smarties</a:t>
            </a:r>
            <a:endParaRPr lang="en-CA" dirty="0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E0141117-6683-41C4-A2CE-AEAFB98F9F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4241524"/>
              </p:ext>
            </p:extLst>
          </p:nvPr>
        </p:nvGraphicFramePr>
        <p:xfrm>
          <a:off x="4256314" y="3356880"/>
          <a:ext cx="787400" cy="5010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9360" imgH="177480" progId="Equation.DSMT4">
                  <p:embed/>
                </p:oleObj>
              </mc:Choice>
              <mc:Fallback>
                <p:oleObj name="Equation" r:id="rId5" imgW="279360" imgH="177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E0141117-6683-41C4-A2CE-AEAFB98F9F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56314" y="3356880"/>
                        <a:ext cx="787400" cy="5010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D259C3C-3C15-43B0-8423-7596CFD59520}"/>
              </a:ext>
            </a:extLst>
          </p:cNvPr>
          <p:cNvSpPr txBox="1"/>
          <p:nvPr/>
        </p:nvSpPr>
        <p:spPr>
          <a:xfrm>
            <a:off x="6081262" y="2861449"/>
            <a:ext cx="29431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The sum of each ratio is different.  Jason adds to 7 and Alan adds to 9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90200B-C89C-483C-8DDE-6BECAD5EE00B}"/>
              </a:ext>
            </a:extLst>
          </p:cNvPr>
          <p:cNvSpPr txBox="1"/>
          <p:nvPr/>
        </p:nvSpPr>
        <p:spPr>
          <a:xfrm>
            <a:off x="63218" y="4305287"/>
            <a:ext cx="3742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Multiply Jason’s ratio by 9</a:t>
            </a:r>
          </a:p>
        </p:txBody>
      </p:sp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6BE24168-2CDC-48A0-8DD2-EE6E068C7C4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879069"/>
              </p:ext>
            </p:extLst>
          </p:nvPr>
        </p:nvGraphicFramePr>
        <p:xfrm>
          <a:off x="1371374" y="3828370"/>
          <a:ext cx="1216025" cy="501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431640" imgH="177480" progId="Equation.DSMT4">
                  <p:embed/>
                </p:oleObj>
              </mc:Choice>
              <mc:Fallback>
                <p:oleObj name="Equation" r:id="rId7" imgW="431640" imgH="177480" progId="Equation.DSMT4">
                  <p:embed/>
                  <p:pic>
                    <p:nvPicPr>
                      <p:cNvPr id="12" name="Object 11">
                        <a:extLst>
                          <a:ext uri="{FF2B5EF4-FFF2-40B4-BE49-F238E27FC236}">
                            <a16:creationId xmlns:a16="http://schemas.microsoft.com/office/drawing/2014/main" id="{6BE24168-2CDC-48A0-8DD2-EE6E068C7C4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71374" y="3828370"/>
                        <a:ext cx="1216025" cy="501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48983CE1-D944-4ACC-805E-30B6C9D566AC}"/>
              </a:ext>
            </a:extLst>
          </p:cNvPr>
          <p:cNvSpPr txBox="1"/>
          <p:nvPr/>
        </p:nvSpPr>
        <p:spPr>
          <a:xfrm>
            <a:off x="3757104" y="4319800"/>
            <a:ext cx="3742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Multiply Alan’s ratio by 7</a:t>
            </a:r>
          </a:p>
        </p:txBody>
      </p:sp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9967EE3A-D6F0-41F2-B05B-B7ECC4A2D1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762315"/>
              </p:ext>
            </p:extLst>
          </p:nvPr>
        </p:nvGraphicFramePr>
        <p:xfrm>
          <a:off x="4063547" y="3836534"/>
          <a:ext cx="1216025" cy="500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431640" imgH="177480" progId="Equation.DSMT4">
                  <p:embed/>
                </p:oleObj>
              </mc:Choice>
              <mc:Fallback>
                <p:oleObj name="Equation" r:id="rId9" imgW="431640" imgH="177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9967EE3A-D6F0-41F2-B05B-B7ECC4A2D15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063547" y="3836534"/>
                        <a:ext cx="1216025" cy="5000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088489EF-AA07-4136-859E-50E531DAE369}"/>
              </a:ext>
            </a:extLst>
          </p:cNvPr>
          <p:cNvSpPr txBox="1"/>
          <p:nvPr/>
        </p:nvSpPr>
        <p:spPr>
          <a:xfrm>
            <a:off x="106761" y="4762486"/>
            <a:ext cx="7339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Now the totals are equal, you can add the ratios: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BC307B3-5301-4A1B-840F-7A7DE5A0CE86}"/>
              </a:ext>
            </a:extLst>
          </p:cNvPr>
          <p:cNvSpPr txBox="1"/>
          <p:nvPr/>
        </p:nvSpPr>
        <p:spPr>
          <a:xfrm>
            <a:off x="200720" y="5217006"/>
            <a:ext cx="3541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1" dirty="0">
                <a:solidFill>
                  <a:srgbClr val="FF0000"/>
                </a:solidFill>
              </a:rPr>
              <a:t>Candies combined together: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7652963-9A6F-4009-974C-2B49780B9206}"/>
              </a:ext>
            </a:extLst>
          </p:cNvPr>
          <p:cNvSpPr txBox="1"/>
          <p:nvPr/>
        </p:nvSpPr>
        <p:spPr>
          <a:xfrm>
            <a:off x="1042547" y="5514547"/>
            <a:ext cx="2044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err="1"/>
              <a:t>Skittles:Smarties</a:t>
            </a:r>
            <a:endParaRPr lang="en-CA" dirty="0"/>
          </a:p>
        </p:txBody>
      </p:sp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B5D808BC-124E-4839-9767-6F94A85099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620513"/>
              </p:ext>
            </p:extLst>
          </p:nvPr>
        </p:nvGraphicFramePr>
        <p:xfrm>
          <a:off x="458334" y="5788478"/>
          <a:ext cx="2827337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002960" imgH="177480" progId="Equation.DSMT4">
                  <p:embed/>
                </p:oleObj>
              </mc:Choice>
              <mc:Fallback>
                <p:oleObj name="Equation" r:id="rId11" imgW="1002960" imgH="177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B5D808BC-124E-4839-9767-6F94A850990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58334" y="5788478"/>
                        <a:ext cx="2827337" cy="500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79DE918B-C25A-49D6-9AB4-0B587F77290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9538963"/>
              </p:ext>
            </p:extLst>
          </p:nvPr>
        </p:nvGraphicFramePr>
        <p:xfrm>
          <a:off x="1259341" y="6252482"/>
          <a:ext cx="1179512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419040" imgH="177480" progId="Equation.DSMT4">
                  <p:embed/>
                </p:oleObj>
              </mc:Choice>
              <mc:Fallback>
                <p:oleObj name="Equation" r:id="rId13" imgW="419040" imgH="17748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79DE918B-C25A-49D6-9AB4-0B587F77290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259341" y="6252482"/>
                        <a:ext cx="1179512" cy="500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883EA1EC-841B-46FB-9005-4219FC17EEB1}"/>
              </a:ext>
            </a:extLst>
          </p:cNvPr>
          <p:cNvSpPr txBox="1"/>
          <p:nvPr/>
        </p:nvSpPr>
        <p:spPr>
          <a:xfrm>
            <a:off x="4003463" y="5899177"/>
            <a:ext cx="35397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 ratio of skittles to smarties</a:t>
            </a:r>
          </a:p>
          <a:p>
            <a:pPr algn="ctr"/>
            <a:r>
              <a:rPr lang="en-CA" dirty="0">
                <a:solidFill>
                  <a:srgbClr val="FF0000"/>
                </a:solidFill>
              </a:rPr>
              <a:t> altogether is 71 to 54</a:t>
            </a:r>
          </a:p>
        </p:txBody>
      </p:sp>
    </p:spTree>
    <p:extLst>
      <p:ext uri="{BB962C8B-B14F-4D97-AF65-F5344CB8AC3E}">
        <p14:creationId xmlns:p14="http://schemas.microsoft.com/office/powerpoint/2010/main" val="2353565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10" grpId="0"/>
      <p:bldP spid="11" grpId="0"/>
      <p:bldP spid="13" grpId="0"/>
      <p:bldP spid="15" grpId="0"/>
      <p:bldP spid="16" grpId="0"/>
      <p:bldP spid="17" grpId="0"/>
      <p:bldP spid="2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7e29489c09c3c63187c2677341ee6319b0e3d0"/>
  <p:tag name="GENSWF_OUTPUT_FILE_NAME" val="m8hc25"/>
  <p:tag name="ISPRING_RESOURCE_PATHS_HASH_PRESENTER" val="f5395ad886dc9ca9e993bef2e74e374d4f9c0c0"/>
  <p:tag name="ISPRING_LMS_API_VERSION" val="SCORM 2004 (2nd edition)"/>
  <p:tag name="ISPRING_ULTRA_SCORM_COURSE_ID" val="DBCB2F62-F6E0-4DF1-A64A-D1CB59DE6818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ʾ\&quot;{58857F64-F778-46F3-A3E4-9740F72F057B}&quot;,&quot;C:\\Users\\Danny\\OneDrive - SD41\\Website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-no-video&quot;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QUIZZES" val="0"/>
  <p:tag name="ISPRING_SCORM_PASSING_SCORE" val="100.000000"/>
  <p:tag name="ISPRING_CURRENT_PLAYER_ID" val="universal-no-video"/>
  <p:tag name="ISPRING_PRESENTATION_TITLE" val="Section 3.5 Rate of Change Problems (2021)"/>
  <p:tag name="ISPRING_FIRST_PUBLISH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795</TotalTime>
  <Words>1354</Words>
  <Application>Microsoft Office PowerPoint</Application>
  <PresentationFormat>On-screen Show (4:3)</PresentationFormat>
  <Paragraphs>87</Paragraphs>
  <Slides>14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Section 3.5 Ratios and Problem Solving </vt:lpstr>
      <vt:lpstr>Rate of Work Problems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Comparing ratios: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3.5 Rate of Change Problems (2021)</dc:title>
  <dc:creator>Danny Young</dc:creator>
  <cp:lastModifiedBy>Danny Young</cp:lastModifiedBy>
  <cp:revision>31</cp:revision>
  <dcterms:created xsi:type="dcterms:W3CDTF">2011-06-27T16:11:13Z</dcterms:created>
  <dcterms:modified xsi:type="dcterms:W3CDTF">2021-12-11T07:47:31Z</dcterms:modified>
</cp:coreProperties>
</file>